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3" r:id="rId4"/>
    <p:sldId id="265" r:id="rId5"/>
    <p:sldId id="264"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1" r:id="rId21"/>
    <p:sldId id="282" r:id="rId22"/>
    <p:sldId id="298" r:id="rId23"/>
    <p:sldId id="300" r:id="rId24"/>
    <p:sldId id="301" r:id="rId25"/>
    <p:sldId id="302" r:id="rId26"/>
    <p:sldId id="303" r:id="rId27"/>
    <p:sldId id="304" r:id="rId28"/>
    <p:sldId id="297" r:id="rId29"/>
    <p:sldId id="299" r:id="rId30"/>
    <p:sldId id="306" r:id="rId31"/>
    <p:sldId id="316" r:id="rId32"/>
    <p:sldId id="317" r:id="rId33"/>
    <p:sldId id="318" r:id="rId34"/>
    <p:sldId id="319" r:id="rId35"/>
    <p:sldId id="320" r:id="rId36"/>
    <p:sldId id="307" r:id="rId37"/>
    <p:sldId id="308" r:id="rId38"/>
    <p:sldId id="314" r:id="rId39"/>
    <p:sldId id="343" r:id="rId40"/>
    <p:sldId id="344" r:id="rId41"/>
    <p:sldId id="310" r:id="rId42"/>
    <p:sldId id="321" r:id="rId43"/>
    <p:sldId id="322" r:id="rId44"/>
    <p:sldId id="323" r:id="rId45"/>
    <p:sldId id="324" r:id="rId46"/>
    <p:sldId id="326" r:id="rId47"/>
    <p:sldId id="325" r:id="rId48"/>
    <p:sldId id="309" r:id="rId49"/>
    <p:sldId id="327" r:id="rId50"/>
    <p:sldId id="328" r:id="rId51"/>
    <p:sldId id="311" r:id="rId52"/>
    <p:sldId id="329" r:id="rId53"/>
    <p:sldId id="330" r:id="rId54"/>
    <p:sldId id="312" r:id="rId55"/>
    <p:sldId id="331" r:id="rId56"/>
    <p:sldId id="332" r:id="rId57"/>
    <p:sldId id="333" r:id="rId58"/>
    <p:sldId id="313" r:id="rId59"/>
    <p:sldId id="315" r:id="rId60"/>
    <p:sldId id="334" r:id="rId61"/>
    <p:sldId id="335" r:id="rId62"/>
    <p:sldId id="336" r:id="rId63"/>
    <p:sldId id="337" r:id="rId64"/>
    <p:sldId id="339" r:id="rId65"/>
    <p:sldId id="340" r:id="rId66"/>
    <p:sldId id="341" r:id="rId67"/>
    <p:sldId id="342" r:id="rId68"/>
    <p:sldId id="338" r:id="rId69"/>
    <p:sldId id="345" r:id="rId70"/>
    <p:sldId id="346" r:id="rId71"/>
    <p:sldId id="347" r:id="rId72"/>
    <p:sldId id="348" r:id="rId73"/>
    <p:sldId id="349" r:id="rId74"/>
    <p:sldId id="352" r:id="rId75"/>
    <p:sldId id="351" r:id="rId76"/>
    <p:sldId id="355" r:id="rId77"/>
    <p:sldId id="356" r:id="rId78"/>
    <p:sldId id="357" r:id="rId79"/>
    <p:sldId id="358" r:id="rId80"/>
    <p:sldId id="359" r:id="rId81"/>
    <p:sldId id="360" r:id="rId82"/>
    <p:sldId id="361" r:id="rId83"/>
    <p:sldId id="362" r:id="rId84"/>
    <p:sldId id="363" r:id="rId85"/>
    <p:sldId id="364"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79" r:id="rId101"/>
    <p:sldId id="380" r:id="rId102"/>
    <p:sldId id="381" r:id="rId103"/>
    <p:sldId id="382" r:id="rId104"/>
    <p:sldId id="383" r:id="rId105"/>
    <p:sldId id="384" r:id="rId106"/>
    <p:sldId id="385" r:id="rId107"/>
    <p:sldId id="386" r:id="rId108"/>
    <p:sldId id="387" r:id="rId109"/>
    <p:sldId id="396" r:id="rId110"/>
    <p:sldId id="397" r:id="rId111"/>
    <p:sldId id="388" r:id="rId112"/>
    <p:sldId id="389" r:id="rId113"/>
    <p:sldId id="390" r:id="rId114"/>
    <p:sldId id="391" r:id="rId115"/>
    <p:sldId id="392" r:id="rId116"/>
    <p:sldId id="393" r:id="rId117"/>
    <p:sldId id="394" r:id="rId118"/>
    <p:sldId id="395" r:id="rId119"/>
    <p:sldId id="398" r:id="rId1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86"/>
  </p:normalViewPr>
  <p:slideViewPr>
    <p:cSldViewPr snapToGrid="0" snapToObjects="1">
      <p:cViewPr varScale="1">
        <p:scale>
          <a:sx n="141" d="100"/>
          <a:sy n="141" d="100"/>
        </p:scale>
        <p:origin x="176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hanan, Erin M" userId="245520d0-72e6-44b8-b90c-1c94bdd95622" providerId="ADAL" clId="{C432D360-CFAF-814D-9A48-2D21F9497B3E}"/>
    <pc:docChg chg="undo custSel delSld modSld">
      <pc:chgData name="Buchanan, Erin M" userId="245520d0-72e6-44b8-b90c-1c94bdd95622" providerId="ADAL" clId="{C432D360-CFAF-814D-9A48-2D21F9497B3E}" dt="2018-11-05T20:04:13.473" v="212" actId="20577"/>
      <pc:docMkLst>
        <pc:docMk/>
      </pc:docMkLst>
      <pc:sldChg chg="modSp">
        <pc:chgData name="Buchanan, Erin M" userId="245520d0-72e6-44b8-b90c-1c94bdd95622" providerId="ADAL" clId="{C432D360-CFAF-814D-9A48-2D21F9497B3E}" dt="2018-11-05T19:57:49.492" v="0" actId="20577"/>
        <pc:sldMkLst>
          <pc:docMk/>
          <pc:sldMk cId="3083909280" sldId="256"/>
        </pc:sldMkLst>
        <pc:spChg chg="mod">
          <ac:chgData name="Buchanan, Erin M" userId="245520d0-72e6-44b8-b90c-1c94bdd95622" providerId="ADAL" clId="{C432D360-CFAF-814D-9A48-2D21F9497B3E}" dt="2018-11-05T19:57:49.492" v="0" actId="20577"/>
          <ac:spMkLst>
            <pc:docMk/>
            <pc:sldMk cId="3083909280" sldId="256"/>
            <ac:spMk id="3" creationId="{00000000-0000-0000-0000-000000000000}"/>
          </ac:spMkLst>
        </pc:spChg>
      </pc:sldChg>
      <pc:sldChg chg="del">
        <pc:chgData name="Buchanan, Erin M" userId="245520d0-72e6-44b8-b90c-1c94bdd95622" providerId="ADAL" clId="{C432D360-CFAF-814D-9A48-2D21F9497B3E}" dt="2018-11-05T19:57:56.684" v="1" actId="2696"/>
        <pc:sldMkLst>
          <pc:docMk/>
          <pc:sldMk cId="3040893862" sldId="257"/>
        </pc:sldMkLst>
      </pc:sldChg>
      <pc:sldChg chg="del">
        <pc:chgData name="Buchanan, Erin M" userId="245520d0-72e6-44b8-b90c-1c94bdd95622" providerId="ADAL" clId="{C432D360-CFAF-814D-9A48-2D21F9497B3E}" dt="2018-11-05T19:58:06.274" v="2" actId="2696"/>
        <pc:sldMkLst>
          <pc:docMk/>
          <pc:sldMk cId="3046327966" sldId="258"/>
        </pc:sldMkLst>
      </pc:sldChg>
      <pc:sldChg chg="del">
        <pc:chgData name="Buchanan, Erin M" userId="245520d0-72e6-44b8-b90c-1c94bdd95622" providerId="ADAL" clId="{C432D360-CFAF-814D-9A48-2D21F9497B3E}" dt="2018-11-05T19:58:10.652" v="3" actId="2696"/>
        <pc:sldMkLst>
          <pc:docMk/>
          <pc:sldMk cId="2083490629" sldId="260"/>
        </pc:sldMkLst>
      </pc:sldChg>
      <pc:sldChg chg="modSp">
        <pc:chgData name="Buchanan, Erin M" userId="245520d0-72e6-44b8-b90c-1c94bdd95622" providerId="ADAL" clId="{C432D360-CFAF-814D-9A48-2D21F9497B3E}" dt="2018-11-05T19:58:16.151" v="4" actId="20577"/>
        <pc:sldMkLst>
          <pc:docMk/>
          <pc:sldMk cId="2191382690" sldId="263"/>
        </pc:sldMkLst>
        <pc:spChg chg="mod">
          <ac:chgData name="Buchanan, Erin M" userId="245520d0-72e6-44b8-b90c-1c94bdd95622" providerId="ADAL" clId="{C432D360-CFAF-814D-9A48-2D21F9497B3E}" dt="2018-11-05T19:58:16.151" v="4" actId="20577"/>
          <ac:spMkLst>
            <pc:docMk/>
            <pc:sldMk cId="2191382690" sldId="263"/>
            <ac:spMk id="3" creationId="{00000000-0000-0000-0000-000000000000}"/>
          </ac:spMkLst>
        </pc:spChg>
      </pc:sldChg>
      <pc:sldChg chg="del">
        <pc:chgData name="Buchanan, Erin M" userId="245520d0-72e6-44b8-b90c-1c94bdd95622" providerId="ADAL" clId="{C432D360-CFAF-814D-9A48-2D21F9497B3E}" dt="2018-11-05T19:58:57.144" v="6" actId="2696"/>
        <pc:sldMkLst>
          <pc:docMk/>
          <pc:sldMk cId="4111484888" sldId="280"/>
        </pc:sldMkLst>
      </pc:sldChg>
      <pc:sldChg chg="modSp">
        <pc:chgData name="Buchanan, Erin M" userId="245520d0-72e6-44b8-b90c-1c94bdd95622" providerId="ADAL" clId="{C432D360-CFAF-814D-9A48-2D21F9497B3E}" dt="2018-11-05T19:59:26.159" v="11" actId="20577"/>
        <pc:sldMkLst>
          <pc:docMk/>
          <pc:sldMk cId="3002320254" sldId="299"/>
        </pc:sldMkLst>
        <pc:spChg chg="mod">
          <ac:chgData name="Buchanan, Erin M" userId="245520d0-72e6-44b8-b90c-1c94bdd95622" providerId="ADAL" clId="{C432D360-CFAF-814D-9A48-2D21F9497B3E}" dt="2018-11-05T19:59:26.159" v="11" actId="20577"/>
          <ac:spMkLst>
            <pc:docMk/>
            <pc:sldMk cId="3002320254" sldId="299"/>
            <ac:spMk id="3" creationId="{00000000-0000-0000-0000-000000000000}"/>
          </ac:spMkLst>
        </pc:spChg>
      </pc:sldChg>
      <pc:sldChg chg="modSp">
        <pc:chgData name="Buchanan, Erin M" userId="245520d0-72e6-44b8-b90c-1c94bdd95622" providerId="ADAL" clId="{C432D360-CFAF-814D-9A48-2D21F9497B3E}" dt="2018-11-05T19:59:50.260" v="12" actId="20577"/>
        <pc:sldMkLst>
          <pc:docMk/>
          <pc:sldMk cId="3667538325" sldId="308"/>
        </pc:sldMkLst>
        <pc:spChg chg="mod">
          <ac:chgData name="Buchanan, Erin M" userId="245520d0-72e6-44b8-b90c-1c94bdd95622" providerId="ADAL" clId="{C432D360-CFAF-814D-9A48-2D21F9497B3E}" dt="2018-11-05T19:59:50.260" v="12" actId="20577"/>
          <ac:spMkLst>
            <pc:docMk/>
            <pc:sldMk cId="3667538325" sldId="308"/>
            <ac:spMk id="3" creationId="{00000000-0000-0000-0000-000000000000}"/>
          </ac:spMkLst>
        </pc:spChg>
      </pc:sldChg>
      <pc:sldChg chg="modSp">
        <pc:chgData name="Buchanan, Erin M" userId="245520d0-72e6-44b8-b90c-1c94bdd95622" providerId="ADAL" clId="{C432D360-CFAF-814D-9A48-2D21F9497B3E}" dt="2018-11-05T20:00:31.341" v="88" actId="20577"/>
        <pc:sldMkLst>
          <pc:docMk/>
          <pc:sldMk cId="3918191794" sldId="343"/>
        </pc:sldMkLst>
        <pc:spChg chg="mod">
          <ac:chgData name="Buchanan, Erin M" userId="245520d0-72e6-44b8-b90c-1c94bdd95622" providerId="ADAL" clId="{C432D360-CFAF-814D-9A48-2D21F9497B3E}" dt="2018-11-05T20:00:31.341" v="88" actId="20577"/>
          <ac:spMkLst>
            <pc:docMk/>
            <pc:sldMk cId="3918191794" sldId="343"/>
            <ac:spMk id="3" creationId="{00000000-0000-0000-0000-000000000000}"/>
          </ac:spMkLst>
        </pc:spChg>
      </pc:sldChg>
      <pc:sldChg chg="del">
        <pc:chgData name="Buchanan, Erin M" userId="245520d0-72e6-44b8-b90c-1c94bdd95622" providerId="ADAL" clId="{C432D360-CFAF-814D-9A48-2D21F9497B3E}" dt="2018-11-05T19:58:25.267" v="5" actId="2696"/>
        <pc:sldMkLst>
          <pc:docMk/>
          <pc:sldMk cId="759139236" sldId="353"/>
        </pc:sldMkLst>
      </pc:sldChg>
      <pc:sldChg chg="modSp">
        <pc:chgData name="Buchanan, Erin M" userId="245520d0-72e6-44b8-b90c-1c94bdd95622" providerId="ADAL" clId="{C432D360-CFAF-814D-9A48-2D21F9497B3E}" dt="2018-11-05T20:01:59.928" v="89" actId="6549"/>
        <pc:sldMkLst>
          <pc:docMk/>
          <pc:sldMk cId="3748941267" sldId="365"/>
        </pc:sldMkLst>
        <pc:spChg chg="mod">
          <ac:chgData name="Buchanan, Erin M" userId="245520d0-72e6-44b8-b90c-1c94bdd95622" providerId="ADAL" clId="{C432D360-CFAF-814D-9A48-2D21F9497B3E}" dt="2018-11-05T20:01:59.928" v="89" actId="6549"/>
          <ac:spMkLst>
            <pc:docMk/>
            <pc:sldMk cId="3748941267" sldId="365"/>
            <ac:spMk id="3" creationId="{00000000-0000-0000-0000-000000000000}"/>
          </ac:spMkLst>
        </pc:spChg>
      </pc:sldChg>
      <pc:sldChg chg="modSp">
        <pc:chgData name="Buchanan, Erin M" userId="245520d0-72e6-44b8-b90c-1c94bdd95622" providerId="ADAL" clId="{C432D360-CFAF-814D-9A48-2D21F9497B3E}" dt="2018-11-05T20:02:30.712" v="111" actId="20577"/>
        <pc:sldMkLst>
          <pc:docMk/>
          <pc:sldMk cId="3623001994" sldId="370"/>
        </pc:sldMkLst>
        <pc:spChg chg="mod">
          <ac:chgData name="Buchanan, Erin M" userId="245520d0-72e6-44b8-b90c-1c94bdd95622" providerId="ADAL" clId="{C432D360-CFAF-814D-9A48-2D21F9497B3E}" dt="2018-11-05T20:02:30.712" v="111" actId="20577"/>
          <ac:spMkLst>
            <pc:docMk/>
            <pc:sldMk cId="3623001994" sldId="370"/>
            <ac:spMk id="3" creationId="{00000000-0000-0000-0000-000000000000}"/>
          </ac:spMkLst>
        </pc:spChg>
      </pc:sldChg>
      <pc:sldChg chg="modSp">
        <pc:chgData name="Buchanan, Erin M" userId="245520d0-72e6-44b8-b90c-1c94bdd95622" providerId="ADAL" clId="{C432D360-CFAF-814D-9A48-2D21F9497B3E}" dt="2018-11-05T20:03:22.553" v="195" actId="20577"/>
        <pc:sldMkLst>
          <pc:docMk/>
          <pc:sldMk cId="1979310040" sldId="376"/>
        </pc:sldMkLst>
        <pc:spChg chg="mod">
          <ac:chgData name="Buchanan, Erin M" userId="245520d0-72e6-44b8-b90c-1c94bdd95622" providerId="ADAL" clId="{C432D360-CFAF-814D-9A48-2D21F9497B3E}" dt="2018-11-05T20:03:22.553" v="195" actId="20577"/>
          <ac:spMkLst>
            <pc:docMk/>
            <pc:sldMk cId="1979310040" sldId="376"/>
            <ac:spMk id="3" creationId="{00000000-0000-0000-0000-000000000000}"/>
          </ac:spMkLst>
        </pc:spChg>
      </pc:sldChg>
      <pc:sldChg chg="modSp">
        <pc:chgData name="Buchanan, Erin M" userId="245520d0-72e6-44b8-b90c-1c94bdd95622" providerId="ADAL" clId="{C432D360-CFAF-814D-9A48-2D21F9497B3E}" dt="2018-11-05T20:03:36.504" v="204" actId="20577"/>
        <pc:sldMkLst>
          <pc:docMk/>
          <pc:sldMk cId="1069124922" sldId="378"/>
        </pc:sldMkLst>
        <pc:spChg chg="mod">
          <ac:chgData name="Buchanan, Erin M" userId="245520d0-72e6-44b8-b90c-1c94bdd95622" providerId="ADAL" clId="{C432D360-CFAF-814D-9A48-2D21F9497B3E}" dt="2018-11-05T20:03:36.504" v="204" actId="20577"/>
          <ac:spMkLst>
            <pc:docMk/>
            <pc:sldMk cId="1069124922" sldId="378"/>
            <ac:spMk id="3" creationId="{00000000-0000-0000-0000-000000000000}"/>
          </ac:spMkLst>
        </pc:spChg>
      </pc:sldChg>
      <pc:sldChg chg="modSp">
        <pc:chgData name="Buchanan, Erin M" userId="245520d0-72e6-44b8-b90c-1c94bdd95622" providerId="ADAL" clId="{C432D360-CFAF-814D-9A48-2D21F9497B3E}" dt="2018-11-05T20:03:59.851" v="205" actId="6549"/>
        <pc:sldMkLst>
          <pc:docMk/>
          <pc:sldMk cId="2623457487" sldId="386"/>
        </pc:sldMkLst>
        <pc:spChg chg="mod">
          <ac:chgData name="Buchanan, Erin M" userId="245520d0-72e6-44b8-b90c-1c94bdd95622" providerId="ADAL" clId="{C432D360-CFAF-814D-9A48-2D21F9497B3E}" dt="2018-11-05T20:03:59.851" v="205" actId="6549"/>
          <ac:spMkLst>
            <pc:docMk/>
            <pc:sldMk cId="2623457487" sldId="386"/>
            <ac:spMk id="3" creationId="{00000000-0000-0000-0000-000000000000}"/>
          </ac:spMkLst>
        </pc:spChg>
      </pc:sldChg>
      <pc:sldChg chg="modSp">
        <pc:chgData name="Buchanan, Erin M" userId="245520d0-72e6-44b8-b90c-1c94bdd95622" providerId="ADAL" clId="{C432D360-CFAF-814D-9A48-2D21F9497B3E}" dt="2018-11-05T20:04:13.473" v="212" actId="20577"/>
        <pc:sldMkLst>
          <pc:docMk/>
          <pc:sldMk cId="272026395" sldId="388"/>
        </pc:sldMkLst>
        <pc:spChg chg="mod">
          <ac:chgData name="Buchanan, Erin M" userId="245520d0-72e6-44b8-b90c-1c94bdd95622" providerId="ADAL" clId="{C432D360-CFAF-814D-9A48-2D21F9497B3E}" dt="2018-11-05T20:04:13.473" v="212" actId="20577"/>
          <ac:spMkLst>
            <pc:docMk/>
            <pc:sldMk cId="272026395" sldId="388"/>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1763FE-5344-2B4E-8147-5E35C0FA4CD7}"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3764024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1763FE-5344-2B4E-8147-5E35C0FA4CD7}"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520204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1763FE-5344-2B4E-8147-5E35C0FA4CD7}"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104356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1763FE-5344-2B4E-8147-5E35C0FA4CD7}"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804231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1763FE-5344-2B4E-8147-5E35C0FA4CD7}"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358271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1763FE-5344-2B4E-8147-5E35C0FA4CD7}"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533537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1763FE-5344-2B4E-8147-5E35C0FA4CD7}"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12092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1763FE-5344-2B4E-8147-5E35C0FA4CD7}"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26182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1763FE-5344-2B4E-8147-5E35C0FA4CD7}"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1007383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1763FE-5344-2B4E-8147-5E35C0FA4CD7}"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1168004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1763FE-5344-2B4E-8147-5E35C0FA4CD7}"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3323963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763FE-5344-2B4E-8147-5E35C0FA4CD7}" type="datetimeFigureOut">
              <a:rPr lang="en-US" smtClean="0"/>
              <a:t>11/5/18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8E7E3A-9602-1549-9F05-7CFFAAD2E250}" type="slidenum">
              <a:rPr lang="en-US" smtClean="0"/>
              <a:t>‹#›</a:t>
            </a:fld>
            <a:endParaRPr lang="en-US"/>
          </a:p>
        </p:txBody>
      </p:sp>
    </p:spTree>
    <p:extLst>
      <p:ext uri="{BB962C8B-B14F-4D97-AF65-F5344CB8AC3E}">
        <p14:creationId xmlns:p14="http://schemas.microsoft.com/office/powerpoint/2010/main" val="1541632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documentation.org" TargetMode="External"/><Relationship Id="rId2" Type="http://schemas.openxmlformats.org/officeDocument/2006/relationships/hyperlink" Target="http://www.statmethods.net" TargetMode="External"/><Relationship Id="rId1" Type="http://schemas.openxmlformats.org/officeDocument/2006/relationships/slideLayout" Target="../slideLayouts/slideLayout2.xml"/><Relationship Id="rId6" Type="http://schemas.openxmlformats.org/officeDocument/2006/relationships/hyperlink" Target="http://www.stackoverflow.com" TargetMode="External"/><Relationship Id="rId5" Type="http://schemas.openxmlformats.org/officeDocument/2006/relationships/hyperlink" Target="http://www.swirlstats.com" TargetMode="External"/><Relationship Id="rId4" Type="http://schemas.openxmlformats.org/officeDocument/2006/relationships/hyperlink" Target="tryr.codeschool.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cran.r-project.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hyperlink" Target="http://www.rstudio.or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t>
            </a:r>
            <a:r>
              <a:rPr lang="en-US" i="1" dirty="0"/>
              <a:t>R</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83909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608887"/>
            <a:ext cx="7607300" cy="6019800"/>
          </a:xfrm>
          <a:prstGeom prst="rect">
            <a:avLst/>
          </a:prstGeom>
        </p:spPr>
      </p:pic>
      <p:sp>
        <p:nvSpPr>
          <p:cNvPr id="3" name="TextBox 2"/>
          <p:cNvSpPr txBox="1"/>
          <p:nvPr/>
        </p:nvSpPr>
        <p:spPr>
          <a:xfrm>
            <a:off x="379555" y="189790"/>
            <a:ext cx="2176835" cy="369332"/>
          </a:xfrm>
          <a:prstGeom prst="rect">
            <a:avLst/>
          </a:prstGeom>
          <a:noFill/>
        </p:spPr>
        <p:txBody>
          <a:bodyPr wrap="none" rtlCol="0">
            <a:spAutoFit/>
          </a:bodyPr>
          <a:lstStyle/>
          <a:p>
            <a:r>
              <a:rPr lang="en-US" dirty="0"/>
              <a:t>Bottom right window</a:t>
            </a:r>
          </a:p>
        </p:txBody>
      </p:sp>
    </p:spTree>
    <p:extLst>
      <p:ext uri="{BB962C8B-B14F-4D97-AF65-F5344CB8AC3E}">
        <p14:creationId xmlns:p14="http://schemas.microsoft.com/office/powerpoint/2010/main" val="19925168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 are pre-written code to help you run analyses (so you don’t have to do the math yourself!).</a:t>
            </a:r>
          </a:p>
          <a:p>
            <a:pPr lvl="1"/>
            <a:r>
              <a:rPr lang="en-US" dirty="0"/>
              <a:t>So there are functions for the mean, variance, z-tests, ANOVA, regression, etc. </a:t>
            </a:r>
          </a:p>
          <a:p>
            <a:pPr lvl="1"/>
            <a:endParaRPr lang="en-US" dirty="0"/>
          </a:p>
          <a:p>
            <a:endParaRPr lang="en-US" dirty="0"/>
          </a:p>
        </p:txBody>
      </p:sp>
    </p:spTree>
    <p:extLst>
      <p:ext uri="{BB962C8B-B14F-4D97-AF65-F5344CB8AC3E}">
        <p14:creationId xmlns:p14="http://schemas.microsoft.com/office/powerpoint/2010/main" val="13110843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How to get help on a function (or anything really)</a:t>
            </a:r>
          </a:p>
          <a:p>
            <a:pPr lvl="1"/>
            <a:r>
              <a:rPr lang="en-US" dirty="0"/>
              <a:t>?function/name/thing</a:t>
            </a:r>
          </a:p>
          <a:p>
            <a:pPr lvl="1"/>
            <a:r>
              <a:rPr lang="en-US" dirty="0"/>
              <a:t>Try ?lm</a:t>
            </a:r>
          </a:p>
        </p:txBody>
      </p:sp>
      <p:pic>
        <p:nvPicPr>
          <p:cNvPr id="4" name="Picture 3"/>
          <p:cNvPicPr>
            <a:picLocks noChangeAspect="1"/>
          </p:cNvPicPr>
          <p:nvPr/>
        </p:nvPicPr>
        <p:blipFill>
          <a:blip r:embed="rId2"/>
          <a:stretch>
            <a:fillRect/>
          </a:stretch>
        </p:blipFill>
        <p:spPr>
          <a:xfrm>
            <a:off x="2132854" y="3795236"/>
            <a:ext cx="7011146" cy="3062764"/>
          </a:xfrm>
          <a:prstGeom prst="rect">
            <a:avLst/>
          </a:prstGeom>
        </p:spPr>
      </p:pic>
    </p:spTree>
    <p:extLst>
      <p:ext uri="{BB962C8B-B14F-4D97-AF65-F5344CB8AC3E}">
        <p14:creationId xmlns:p14="http://schemas.microsoft.com/office/powerpoint/2010/main" val="18687667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More help on functions:</a:t>
            </a:r>
          </a:p>
          <a:p>
            <a:pPr lvl="1"/>
            <a:r>
              <a:rPr lang="en-US" dirty="0"/>
              <a:t>help(function) – same as ?function</a:t>
            </a:r>
          </a:p>
          <a:p>
            <a:pPr lvl="1"/>
            <a:r>
              <a:rPr lang="en-US" dirty="0" err="1"/>
              <a:t>args</a:t>
            </a:r>
            <a:r>
              <a:rPr lang="en-US" dirty="0"/>
              <a:t>(function) – tells you all the arguments that the function takes</a:t>
            </a:r>
          </a:p>
        </p:txBody>
      </p:sp>
      <p:pic>
        <p:nvPicPr>
          <p:cNvPr id="4" name="Picture 3"/>
          <p:cNvPicPr>
            <a:picLocks noChangeAspect="1"/>
          </p:cNvPicPr>
          <p:nvPr/>
        </p:nvPicPr>
        <p:blipFill>
          <a:blip r:embed="rId2"/>
          <a:stretch>
            <a:fillRect/>
          </a:stretch>
        </p:blipFill>
        <p:spPr>
          <a:xfrm>
            <a:off x="568025" y="5128237"/>
            <a:ext cx="8250355" cy="1393534"/>
          </a:xfrm>
          <a:prstGeom prst="rect">
            <a:avLst/>
          </a:prstGeom>
        </p:spPr>
      </p:pic>
    </p:spTree>
    <p:extLst>
      <p:ext uri="{BB962C8B-B14F-4D97-AF65-F5344CB8AC3E}">
        <p14:creationId xmlns:p14="http://schemas.microsoft.com/office/powerpoint/2010/main" val="3558250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What do you mean </a:t>
            </a:r>
            <a:r>
              <a:rPr lang="en-US" i="1" dirty="0"/>
              <a:t>arguments?</a:t>
            </a:r>
          </a:p>
          <a:p>
            <a:r>
              <a:rPr lang="en-US" dirty="0"/>
              <a:t>Functions have a couple of parts</a:t>
            </a:r>
          </a:p>
          <a:p>
            <a:pPr lvl="1"/>
            <a:r>
              <a:rPr lang="en-US" dirty="0"/>
              <a:t>The name of the function – like lm, mean, </a:t>
            </a:r>
            <a:r>
              <a:rPr lang="en-US" dirty="0" err="1"/>
              <a:t>var</a:t>
            </a:r>
            <a:endParaRPr lang="en-US" dirty="0"/>
          </a:p>
          <a:p>
            <a:pPr lvl="1"/>
            <a:r>
              <a:rPr lang="en-US" dirty="0"/>
              <a:t>The arguments – all the pieces inside the () that are required for the function to run.</a:t>
            </a:r>
          </a:p>
          <a:p>
            <a:pPr lvl="1"/>
            <a:endParaRPr lang="en-US" dirty="0"/>
          </a:p>
        </p:txBody>
      </p:sp>
    </p:spTree>
    <p:extLst>
      <p:ext uri="{BB962C8B-B14F-4D97-AF65-F5344CB8AC3E}">
        <p14:creationId xmlns:p14="http://schemas.microsoft.com/office/powerpoint/2010/main" val="21569913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Get help on functions:</a:t>
            </a:r>
          </a:p>
          <a:p>
            <a:pPr lvl="1"/>
            <a:r>
              <a:rPr lang="en-US" dirty="0"/>
              <a:t>example(function) </a:t>
            </a:r>
          </a:p>
          <a:p>
            <a:pPr lvl="1"/>
            <a:r>
              <a:rPr lang="en-US" dirty="0"/>
              <a:t>Gives you an example of the function in action.</a:t>
            </a:r>
          </a:p>
        </p:txBody>
      </p:sp>
    </p:spTree>
    <p:extLst>
      <p:ext uri="{BB962C8B-B14F-4D97-AF65-F5344CB8AC3E}">
        <p14:creationId xmlns:p14="http://schemas.microsoft.com/office/powerpoint/2010/main" val="127420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lnSpcReduction="10000"/>
          </a:bodyPr>
          <a:lstStyle/>
          <a:p>
            <a:r>
              <a:rPr lang="en-US" dirty="0"/>
              <a:t>Let’s write a very simple function to exponents.</a:t>
            </a:r>
          </a:p>
          <a:p>
            <a:r>
              <a:rPr lang="en-US" dirty="0"/>
              <a:t>You do have to save them, set them equal to something.</a:t>
            </a:r>
          </a:p>
          <a:p>
            <a:pPr lvl="1"/>
            <a:r>
              <a:rPr lang="en-US" dirty="0"/>
              <a:t>pizza = function(x) { x^2 }</a:t>
            </a:r>
          </a:p>
          <a:p>
            <a:pPr lvl="1"/>
            <a:r>
              <a:rPr lang="en-US" dirty="0"/>
              <a:t>You can make more complex function, adding more to the (x) part like (</a:t>
            </a:r>
            <a:r>
              <a:rPr lang="en-US" dirty="0" err="1"/>
              <a:t>x,y,z</a:t>
            </a:r>
            <a:r>
              <a:rPr lang="en-US" dirty="0"/>
              <a:t>).</a:t>
            </a:r>
          </a:p>
          <a:p>
            <a:pPr lvl="1"/>
            <a:r>
              <a:rPr lang="en-US" dirty="0"/>
              <a:t>The variables can be named anything, they just have to match in () and within the {}. </a:t>
            </a:r>
          </a:p>
        </p:txBody>
      </p:sp>
    </p:spTree>
    <p:extLst>
      <p:ext uri="{BB962C8B-B14F-4D97-AF65-F5344CB8AC3E}">
        <p14:creationId xmlns:p14="http://schemas.microsoft.com/office/powerpoint/2010/main" val="24638901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pPr marL="342900" lvl="1" indent="-342900">
              <a:buFont typeface="Arial"/>
              <a:buChar char="•"/>
            </a:pPr>
            <a:r>
              <a:rPr lang="en-US" dirty="0"/>
              <a:t>pizza = function(x) { x^2 }</a:t>
            </a:r>
          </a:p>
          <a:p>
            <a:pPr lvl="1"/>
            <a:r>
              <a:rPr lang="en-US" dirty="0"/>
              <a:t>This part is called the formal argument – that’s where you define the function.</a:t>
            </a:r>
          </a:p>
          <a:p>
            <a:r>
              <a:rPr lang="en-US" dirty="0"/>
              <a:t>pizza(2)</a:t>
            </a:r>
          </a:p>
          <a:p>
            <a:pPr lvl="1"/>
            <a:r>
              <a:rPr lang="en-US" dirty="0"/>
              <a:t>The actual argument – that’s where you call the function and use it.</a:t>
            </a:r>
          </a:p>
          <a:p>
            <a:pPr lvl="1"/>
            <a:endParaRPr lang="en-US" dirty="0"/>
          </a:p>
        </p:txBody>
      </p:sp>
      <p:pic>
        <p:nvPicPr>
          <p:cNvPr id="4" name="Picture 3"/>
          <p:cNvPicPr>
            <a:picLocks noChangeAspect="1"/>
          </p:cNvPicPr>
          <p:nvPr/>
        </p:nvPicPr>
        <p:blipFill>
          <a:blip r:embed="rId2"/>
          <a:stretch>
            <a:fillRect/>
          </a:stretch>
        </p:blipFill>
        <p:spPr>
          <a:xfrm>
            <a:off x="4764063" y="5242198"/>
            <a:ext cx="4140782" cy="1473163"/>
          </a:xfrm>
          <a:prstGeom prst="rect">
            <a:avLst/>
          </a:prstGeom>
        </p:spPr>
      </p:pic>
    </p:spTree>
    <p:extLst>
      <p:ext uri="{BB962C8B-B14F-4D97-AF65-F5344CB8AC3E}">
        <p14:creationId xmlns:p14="http://schemas.microsoft.com/office/powerpoint/2010/main" val="256401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numCol="2">
            <a:normAutofit/>
          </a:bodyPr>
          <a:lstStyle/>
          <a:p>
            <a:r>
              <a:rPr lang="en-US" dirty="0"/>
              <a:t>Example functions:</a:t>
            </a:r>
          </a:p>
          <a:p>
            <a:pPr lvl="1"/>
            <a:r>
              <a:rPr lang="en-US" dirty="0"/>
              <a:t>table()</a:t>
            </a:r>
          </a:p>
          <a:p>
            <a:pPr lvl="1"/>
            <a:r>
              <a:rPr lang="en-US" dirty="0"/>
              <a:t>summary()</a:t>
            </a:r>
          </a:p>
          <a:p>
            <a:pPr lvl="1"/>
            <a:r>
              <a:rPr lang="en-US" dirty="0" err="1"/>
              <a:t>cov</a:t>
            </a:r>
            <a:r>
              <a:rPr lang="en-US" dirty="0"/>
              <a:t>()</a:t>
            </a:r>
          </a:p>
          <a:p>
            <a:pPr lvl="1"/>
            <a:r>
              <a:rPr lang="en-US" dirty="0" err="1"/>
              <a:t>cor</a:t>
            </a:r>
            <a:r>
              <a:rPr lang="en-US" dirty="0"/>
              <a:t>()</a:t>
            </a:r>
          </a:p>
          <a:p>
            <a:pPr lvl="1"/>
            <a:r>
              <a:rPr lang="en-US" dirty="0"/>
              <a:t>mean()</a:t>
            </a:r>
          </a:p>
          <a:p>
            <a:pPr lvl="1"/>
            <a:r>
              <a:rPr lang="en-US" dirty="0" err="1"/>
              <a:t>var</a:t>
            </a:r>
            <a:r>
              <a:rPr lang="en-US" dirty="0"/>
              <a:t>() </a:t>
            </a:r>
          </a:p>
          <a:p>
            <a:pPr lvl="1"/>
            <a:r>
              <a:rPr lang="en-US" dirty="0" err="1"/>
              <a:t>sd</a:t>
            </a:r>
            <a:r>
              <a:rPr lang="en-US" dirty="0"/>
              <a:t>()</a:t>
            </a:r>
          </a:p>
        </p:txBody>
      </p:sp>
    </p:spTree>
    <p:extLst>
      <p:ext uri="{BB962C8B-B14F-4D97-AF65-F5344CB8AC3E}">
        <p14:creationId xmlns:p14="http://schemas.microsoft.com/office/powerpoint/2010/main" val="2623457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p>
        </p:txBody>
      </p:sp>
      <p:sp>
        <p:nvSpPr>
          <p:cNvPr id="3" name="Content Placeholder 2"/>
          <p:cNvSpPr>
            <a:spLocks noGrp="1"/>
          </p:cNvSpPr>
          <p:nvPr>
            <p:ph idx="1"/>
          </p:nvPr>
        </p:nvSpPr>
        <p:spPr/>
        <p:txBody>
          <a:bodyPr/>
          <a:lstStyle/>
          <a:p>
            <a:r>
              <a:rPr lang="en-US" dirty="0"/>
              <a:t>The table function gives you a frequency table of the values in a vector/column.</a:t>
            </a:r>
          </a:p>
          <a:p>
            <a:r>
              <a:rPr lang="en-US" dirty="0"/>
              <a:t>table(OBJECT NAME)</a:t>
            </a:r>
          </a:p>
        </p:txBody>
      </p:sp>
      <p:pic>
        <p:nvPicPr>
          <p:cNvPr id="4" name="Picture 3"/>
          <p:cNvPicPr>
            <a:picLocks noChangeAspect="1"/>
          </p:cNvPicPr>
          <p:nvPr/>
        </p:nvPicPr>
        <p:blipFill>
          <a:blip r:embed="rId2"/>
          <a:stretch>
            <a:fillRect/>
          </a:stretch>
        </p:blipFill>
        <p:spPr>
          <a:xfrm>
            <a:off x="6182968" y="5251458"/>
            <a:ext cx="2679700" cy="1384300"/>
          </a:xfrm>
          <a:prstGeom prst="rect">
            <a:avLst/>
          </a:prstGeom>
        </p:spPr>
      </p:pic>
    </p:spTree>
    <p:extLst>
      <p:ext uri="{BB962C8B-B14F-4D97-AF65-F5344CB8AC3E}">
        <p14:creationId xmlns:p14="http://schemas.microsoft.com/office/powerpoint/2010/main" val="18557130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Function (</a:t>
            </a:r>
            <a:r>
              <a:rPr lang="en-US" dirty="0" err="1"/>
              <a:t>hist</a:t>
            </a:r>
            <a:r>
              <a:rPr lang="en-US" dirty="0"/>
              <a:t>)</a:t>
            </a:r>
          </a:p>
        </p:txBody>
      </p:sp>
      <p:sp>
        <p:nvSpPr>
          <p:cNvPr id="3" name="Content Placeholder 2"/>
          <p:cNvSpPr>
            <a:spLocks noGrp="1"/>
          </p:cNvSpPr>
          <p:nvPr>
            <p:ph idx="1"/>
          </p:nvPr>
        </p:nvSpPr>
        <p:spPr/>
        <p:txBody>
          <a:bodyPr/>
          <a:lstStyle/>
          <a:p>
            <a:r>
              <a:rPr lang="en-US" dirty="0"/>
              <a:t>The </a:t>
            </a:r>
            <a:r>
              <a:rPr lang="en-US" dirty="0" err="1"/>
              <a:t>hist</a:t>
            </a:r>
            <a:r>
              <a:rPr lang="en-US" dirty="0"/>
              <a:t>() function will give you a histogram of your vector/column (or all the columns if they are the right type).</a:t>
            </a:r>
          </a:p>
          <a:p>
            <a:r>
              <a:rPr lang="en-US" dirty="0" err="1"/>
              <a:t>hist</a:t>
            </a:r>
            <a:r>
              <a:rPr lang="en-US" dirty="0"/>
              <a:t>(data/column)</a:t>
            </a:r>
          </a:p>
          <a:p>
            <a:endParaRPr lang="en-US" dirty="0"/>
          </a:p>
        </p:txBody>
      </p:sp>
    </p:spTree>
    <p:extLst>
      <p:ext uri="{BB962C8B-B14F-4D97-AF65-F5344CB8AC3E}">
        <p14:creationId xmlns:p14="http://schemas.microsoft.com/office/powerpoint/2010/main" val="266196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i="1" dirty="0"/>
              <a:t>Commands</a:t>
            </a:r>
            <a:r>
              <a:rPr lang="en-US" dirty="0"/>
              <a:t> are the code that you tell </a:t>
            </a:r>
            <a:r>
              <a:rPr lang="en-US" i="1" dirty="0"/>
              <a:t>R</a:t>
            </a:r>
            <a:r>
              <a:rPr lang="en-US" dirty="0"/>
              <a:t> to do for you.</a:t>
            </a:r>
          </a:p>
          <a:p>
            <a:pPr lvl="1"/>
            <a:r>
              <a:rPr lang="en-US" dirty="0"/>
              <a:t>They can be very simple.</a:t>
            </a:r>
          </a:p>
          <a:p>
            <a:pPr lvl="1"/>
            <a:r>
              <a:rPr lang="en-US" dirty="0"/>
              <a:t>They can be very complex.</a:t>
            </a:r>
          </a:p>
          <a:p>
            <a:r>
              <a:rPr lang="en-US" dirty="0"/>
              <a:t>A note: </a:t>
            </a:r>
            <a:r>
              <a:rPr lang="en-US" i="1" dirty="0"/>
              <a:t>R</a:t>
            </a:r>
            <a:r>
              <a:rPr lang="en-US" dirty="0"/>
              <a:t> only does what you tell it. So when you encounter a mistake, it may be a typo or it may be an error in what you coded. </a:t>
            </a:r>
          </a:p>
        </p:txBody>
      </p:sp>
    </p:spTree>
    <p:extLst>
      <p:ext uri="{BB962C8B-B14F-4D97-AF65-F5344CB8AC3E}">
        <p14:creationId xmlns:p14="http://schemas.microsoft.com/office/powerpoint/2010/main" val="6884183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0900" y="609600"/>
            <a:ext cx="7442200" cy="5626100"/>
          </a:xfrm>
          <a:prstGeom prst="rect">
            <a:avLst/>
          </a:prstGeom>
        </p:spPr>
      </p:pic>
    </p:spTree>
    <p:extLst>
      <p:ext uri="{BB962C8B-B14F-4D97-AF65-F5344CB8AC3E}">
        <p14:creationId xmlns:p14="http://schemas.microsoft.com/office/powerpoint/2010/main" val="2602946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Function</a:t>
            </a:r>
          </a:p>
        </p:txBody>
      </p:sp>
      <p:sp>
        <p:nvSpPr>
          <p:cNvPr id="3" name="Content Placeholder 2"/>
          <p:cNvSpPr>
            <a:spLocks noGrp="1"/>
          </p:cNvSpPr>
          <p:nvPr>
            <p:ph idx="1"/>
          </p:nvPr>
        </p:nvSpPr>
        <p:spPr/>
        <p:txBody>
          <a:bodyPr/>
          <a:lstStyle/>
          <a:p>
            <a:r>
              <a:rPr lang="en-US" dirty="0"/>
              <a:t>The summary function has several uses:</a:t>
            </a:r>
          </a:p>
          <a:p>
            <a:pPr lvl="1"/>
            <a:r>
              <a:rPr lang="en-US" dirty="0"/>
              <a:t>On a vector/data frame, it will give you basic statistics on that information</a:t>
            </a:r>
          </a:p>
          <a:p>
            <a:pPr lvl="1"/>
            <a:r>
              <a:rPr lang="en-US" dirty="0"/>
              <a:t>On a statistical analysis, it will give you the </a:t>
            </a:r>
            <a:r>
              <a:rPr lang="en-US"/>
              <a:t>summary output.</a:t>
            </a:r>
            <a:endParaRPr lang="en-US" dirty="0"/>
          </a:p>
        </p:txBody>
      </p:sp>
    </p:spTree>
    <p:extLst>
      <p:ext uri="{BB962C8B-B14F-4D97-AF65-F5344CB8AC3E}">
        <p14:creationId xmlns:p14="http://schemas.microsoft.com/office/powerpoint/2010/main" val="2720263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 Function</a:t>
            </a:r>
          </a:p>
        </p:txBody>
      </p:sp>
      <p:pic>
        <p:nvPicPr>
          <p:cNvPr id="6" name="Picture 5"/>
          <p:cNvPicPr>
            <a:picLocks noChangeAspect="1"/>
          </p:cNvPicPr>
          <p:nvPr/>
        </p:nvPicPr>
        <p:blipFill>
          <a:blip r:embed="rId2"/>
          <a:stretch>
            <a:fillRect/>
          </a:stretch>
        </p:blipFill>
        <p:spPr>
          <a:xfrm>
            <a:off x="88900" y="1193800"/>
            <a:ext cx="8953500" cy="2235200"/>
          </a:xfrm>
          <a:prstGeom prst="rect">
            <a:avLst/>
          </a:prstGeom>
        </p:spPr>
      </p:pic>
    </p:spTree>
    <p:extLst>
      <p:ext uri="{BB962C8B-B14F-4D97-AF65-F5344CB8AC3E}">
        <p14:creationId xmlns:p14="http://schemas.microsoft.com/office/powerpoint/2010/main" val="35690695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Function</a:t>
            </a:r>
          </a:p>
        </p:txBody>
      </p:sp>
      <p:pic>
        <p:nvPicPr>
          <p:cNvPr id="3" name="Picture 2"/>
          <p:cNvPicPr>
            <a:picLocks noChangeAspect="1"/>
          </p:cNvPicPr>
          <p:nvPr/>
        </p:nvPicPr>
        <p:blipFill>
          <a:blip r:embed="rId2"/>
          <a:stretch>
            <a:fillRect/>
          </a:stretch>
        </p:blipFill>
        <p:spPr>
          <a:xfrm>
            <a:off x="1558691" y="1500149"/>
            <a:ext cx="6108700" cy="4419600"/>
          </a:xfrm>
          <a:prstGeom prst="rect">
            <a:avLst/>
          </a:prstGeom>
        </p:spPr>
      </p:pic>
    </p:spTree>
    <p:extLst>
      <p:ext uri="{BB962C8B-B14F-4D97-AF65-F5344CB8AC3E}">
        <p14:creationId xmlns:p14="http://schemas.microsoft.com/office/powerpoint/2010/main" val="20303915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Descriptives</a:t>
            </a:r>
            <a:endParaRPr lang="en-US" dirty="0"/>
          </a:p>
        </p:txBody>
      </p:sp>
      <p:sp>
        <p:nvSpPr>
          <p:cNvPr id="4" name="Content Placeholder 3"/>
          <p:cNvSpPr>
            <a:spLocks noGrp="1"/>
          </p:cNvSpPr>
          <p:nvPr>
            <p:ph idx="1"/>
          </p:nvPr>
        </p:nvSpPr>
        <p:spPr/>
        <p:txBody>
          <a:bodyPr/>
          <a:lstStyle/>
          <a:p>
            <a:r>
              <a:rPr lang="en-US" dirty="0"/>
              <a:t>Basic </a:t>
            </a:r>
            <a:r>
              <a:rPr lang="en-US" dirty="0" err="1"/>
              <a:t>Descriptives</a:t>
            </a:r>
            <a:endParaRPr lang="en-US" dirty="0"/>
          </a:p>
          <a:p>
            <a:pPr lvl="1"/>
            <a:r>
              <a:rPr lang="en-US" dirty="0" err="1"/>
              <a:t>cov</a:t>
            </a:r>
            <a:r>
              <a:rPr lang="en-US" dirty="0"/>
              <a:t>() – covariance table</a:t>
            </a:r>
          </a:p>
          <a:p>
            <a:pPr lvl="1"/>
            <a:r>
              <a:rPr lang="en-US" dirty="0" err="1"/>
              <a:t>cor</a:t>
            </a:r>
            <a:r>
              <a:rPr lang="en-US" dirty="0"/>
              <a:t>() – correlation table</a:t>
            </a:r>
          </a:p>
          <a:p>
            <a:pPr lvl="1"/>
            <a:r>
              <a:rPr lang="en-US" dirty="0"/>
              <a:t>mean() – average </a:t>
            </a:r>
          </a:p>
          <a:p>
            <a:pPr lvl="1"/>
            <a:r>
              <a:rPr lang="en-US" dirty="0" err="1"/>
              <a:t>var</a:t>
            </a:r>
            <a:r>
              <a:rPr lang="en-US" dirty="0"/>
              <a:t>() – variance </a:t>
            </a:r>
          </a:p>
          <a:p>
            <a:pPr lvl="1"/>
            <a:r>
              <a:rPr lang="en-US" dirty="0" err="1"/>
              <a:t>sd</a:t>
            </a:r>
            <a:r>
              <a:rPr lang="en-US" dirty="0"/>
              <a:t>() – standard deviation</a:t>
            </a:r>
          </a:p>
          <a:p>
            <a:endParaRPr lang="en-US" dirty="0"/>
          </a:p>
        </p:txBody>
      </p:sp>
    </p:spTree>
    <p:extLst>
      <p:ext uri="{BB962C8B-B14F-4D97-AF65-F5344CB8AC3E}">
        <p14:creationId xmlns:p14="http://schemas.microsoft.com/office/powerpoint/2010/main" val="20744287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Descriptives</a:t>
            </a:r>
            <a:endParaRPr lang="en-US" dirty="0"/>
          </a:p>
        </p:txBody>
      </p:sp>
      <p:sp>
        <p:nvSpPr>
          <p:cNvPr id="3" name="Content Placeholder 2"/>
          <p:cNvSpPr>
            <a:spLocks noGrp="1"/>
          </p:cNvSpPr>
          <p:nvPr>
            <p:ph idx="1"/>
          </p:nvPr>
        </p:nvSpPr>
        <p:spPr/>
        <p:txBody>
          <a:bodyPr/>
          <a:lstStyle/>
          <a:p>
            <a:r>
              <a:rPr lang="en-US" dirty="0"/>
              <a:t>Try taking the average of </a:t>
            </a:r>
            <a:r>
              <a:rPr lang="en-US" dirty="0" err="1"/>
              <a:t>airquality$Ozone</a:t>
            </a:r>
            <a:endParaRPr lang="en-US" dirty="0"/>
          </a:p>
          <a:p>
            <a:r>
              <a:rPr lang="en-US" dirty="0"/>
              <a:t>mean(</a:t>
            </a:r>
            <a:r>
              <a:rPr lang="en-US" dirty="0" err="1"/>
              <a:t>airquality$Ozone</a:t>
            </a:r>
            <a:r>
              <a:rPr lang="en-US" dirty="0"/>
              <a:t>)</a:t>
            </a:r>
          </a:p>
          <a:p>
            <a:pPr lvl="1"/>
            <a:r>
              <a:rPr lang="en-US" dirty="0"/>
              <a:t>Darn!</a:t>
            </a:r>
          </a:p>
          <a:p>
            <a:pPr lvl="1"/>
            <a:r>
              <a:rPr lang="en-US" dirty="0"/>
              <a:t>Stupid NAs!</a:t>
            </a:r>
          </a:p>
          <a:p>
            <a:r>
              <a:rPr lang="en-US" dirty="0"/>
              <a:t>We’ve talked about how to deal with NAs globally, but here’s how they are handled in functions (generally)</a:t>
            </a:r>
          </a:p>
        </p:txBody>
      </p:sp>
      <p:pic>
        <p:nvPicPr>
          <p:cNvPr id="4" name="Picture 3"/>
          <p:cNvPicPr>
            <a:picLocks noChangeAspect="1"/>
          </p:cNvPicPr>
          <p:nvPr/>
        </p:nvPicPr>
        <p:blipFill>
          <a:blip r:embed="rId2"/>
          <a:stretch>
            <a:fillRect/>
          </a:stretch>
        </p:blipFill>
        <p:spPr>
          <a:xfrm>
            <a:off x="5671151" y="2388195"/>
            <a:ext cx="2679700" cy="584200"/>
          </a:xfrm>
          <a:prstGeom prst="rect">
            <a:avLst/>
          </a:prstGeom>
        </p:spPr>
      </p:pic>
    </p:spTree>
    <p:extLst>
      <p:ext uri="{BB962C8B-B14F-4D97-AF65-F5344CB8AC3E}">
        <p14:creationId xmlns:p14="http://schemas.microsoft.com/office/powerpoint/2010/main" val="27854796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Descriptives</a:t>
            </a:r>
            <a:endParaRPr lang="en-US" dirty="0"/>
          </a:p>
        </p:txBody>
      </p:sp>
      <p:sp>
        <p:nvSpPr>
          <p:cNvPr id="3" name="Content Placeholder 2"/>
          <p:cNvSpPr>
            <a:spLocks noGrp="1"/>
          </p:cNvSpPr>
          <p:nvPr>
            <p:ph idx="1"/>
          </p:nvPr>
        </p:nvSpPr>
        <p:spPr/>
        <p:txBody>
          <a:bodyPr/>
          <a:lstStyle/>
          <a:p>
            <a:r>
              <a:rPr lang="en-US" dirty="0"/>
              <a:t>Try this line instead:</a:t>
            </a:r>
          </a:p>
          <a:p>
            <a:pPr lvl="1"/>
            <a:r>
              <a:rPr lang="en-US" dirty="0"/>
              <a:t>mean(</a:t>
            </a:r>
            <a:r>
              <a:rPr lang="en-US" dirty="0" err="1"/>
              <a:t>airquality$Ozone</a:t>
            </a:r>
            <a:r>
              <a:rPr lang="en-US" dirty="0"/>
              <a:t>, </a:t>
            </a:r>
            <a:r>
              <a:rPr lang="en-US" dirty="0" err="1"/>
              <a:t>na.rm</a:t>
            </a:r>
            <a:r>
              <a:rPr lang="en-US" dirty="0"/>
              <a:t>=TRUE)</a:t>
            </a:r>
          </a:p>
          <a:p>
            <a:pPr lvl="1"/>
            <a:r>
              <a:rPr lang="en-US" dirty="0" err="1"/>
              <a:t>Na.rm</a:t>
            </a:r>
            <a:r>
              <a:rPr lang="en-US" dirty="0"/>
              <a:t> = remove NAs ??</a:t>
            </a:r>
          </a:p>
          <a:p>
            <a:pPr lvl="1"/>
            <a:r>
              <a:rPr lang="en-US" dirty="0"/>
              <a:t>The default is FALSE (lame).</a:t>
            </a:r>
          </a:p>
          <a:p>
            <a:r>
              <a:rPr lang="en-US" dirty="0"/>
              <a:t>So you can subset the data or use that argument to tell it to ignore NAs.</a:t>
            </a:r>
          </a:p>
        </p:txBody>
      </p:sp>
      <p:pic>
        <p:nvPicPr>
          <p:cNvPr id="4" name="Picture 3"/>
          <p:cNvPicPr>
            <a:picLocks noChangeAspect="1"/>
          </p:cNvPicPr>
          <p:nvPr/>
        </p:nvPicPr>
        <p:blipFill>
          <a:blip r:embed="rId2"/>
          <a:stretch>
            <a:fillRect/>
          </a:stretch>
        </p:blipFill>
        <p:spPr>
          <a:xfrm>
            <a:off x="5267598" y="6126163"/>
            <a:ext cx="3632200" cy="508000"/>
          </a:xfrm>
          <a:prstGeom prst="rect">
            <a:avLst/>
          </a:prstGeom>
        </p:spPr>
      </p:pic>
    </p:spTree>
    <p:extLst>
      <p:ext uri="{BB962C8B-B14F-4D97-AF65-F5344CB8AC3E}">
        <p14:creationId xmlns:p14="http://schemas.microsoft.com/office/powerpoint/2010/main" val="35612686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Descriptives</a:t>
            </a:r>
            <a:endParaRPr lang="en-US" dirty="0"/>
          </a:p>
        </p:txBody>
      </p:sp>
      <p:sp>
        <p:nvSpPr>
          <p:cNvPr id="3" name="Content Placeholder 2"/>
          <p:cNvSpPr>
            <a:spLocks noGrp="1"/>
          </p:cNvSpPr>
          <p:nvPr>
            <p:ph idx="1"/>
          </p:nvPr>
        </p:nvSpPr>
        <p:spPr/>
        <p:txBody>
          <a:bodyPr/>
          <a:lstStyle/>
          <a:p>
            <a:r>
              <a:rPr lang="en-US" dirty="0"/>
              <a:t>Help / </a:t>
            </a:r>
            <a:r>
              <a:rPr lang="en-US" dirty="0" err="1"/>
              <a:t>args</a:t>
            </a:r>
            <a:r>
              <a:rPr lang="en-US" dirty="0"/>
              <a:t> are your friend**.</a:t>
            </a:r>
          </a:p>
          <a:p>
            <a:pPr lvl="1"/>
            <a:r>
              <a:rPr lang="en-US" dirty="0"/>
              <a:t>The </a:t>
            </a:r>
            <a:r>
              <a:rPr lang="en-US" dirty="0" err="1"/>
              <a:t>var</a:t>
            </a:r>
            <a:r>
              <a:rPr lang="en-US" dirty="0"/>
              <a:t>() function has </a:t>
            </a:r>
            <a:r>
              <a:rPr lang="en-US" dirty="0" err="1"/>
              <a:t>na.rm</a:t>
            </a:r>
            <a:endParaRPr lang="en-US" dirty="0"/>
          </a:p>
          <a:p>
            <a:pPr lvl="1"/>
            <a:r>
              <a:rPr lang="en-US" dirty="0" err="1"/>
              <a:t>Cov</a:t>
            </a:r>
            <a:r>
              <a:rPr lang="en-US" dirty="0"/>
              <a:t>() and </a:t>
            </a:r>
            <a:r>
              <a:rPr lang="en-US" dirty="0" err="1"/>
              <a:t>cor</a:t>
            </a:r>
            <a:r>
              <a:rPr lang="en-US" dirty="0"/>
              <a:t>() do not.</a:t>
            </a:r>
          </a:p>
          <a:p>
            <a:pPr lvl="1"/>
            <a:endParaRPr lang="en-US" dirty="0"/>
          </a:p>
        </p:txBody>
      </p:sp>
      <p:pic>
        <p:nvPicPr>
          <p:cNvPr id="4" name="Picture 3"/>
          <p:cNvPicPr>
            <a:picLocks noChangeAspect="1"/>
          </p:cNvPicPr>
          <p:nvPr/>
        </p:nvPicPr>
        <p:blipFill>
          <a:blip r:embed="rId2"/>
          <a:stretch>
            <a:fillRect/>
          </a:stretch>
        </p:blipFill>
        <p:spPr>
          <a:xfrm>
            <a:off x="3373355" y="4521200"/>
            <a:ext cx="5626100" cy="2184400"/>
          </a:xfrm>
          <a:prstGeom prst="rect">
            <a:avLst/>
          </a:prstGeom>
        </p:spPr>
      </p:pic>
      <p:sp>
        <p:nvSpPr>
          <p:cNvPr id="5" name="TextBox 4"/>
          <p:cNvSpPr txBox="1"/>
          <p:nvPr/>
        </p:nvSpPr>
        <p:spPr>
          <a:xfrm>
            <a:off x="208518" y="89972"/>
            <a:ext cx="3944822" cy="369332"/>
          </a:xfrm>
          <a:prstGeom prst="rect">
            <a:avLst/>
          </a:prstGeom>
          <a:noFill/>
        </p:spPr>
        <p:txBody>
          <a:bodyPr wrap="none" rtlCol="0">
            <a:spAutoFit/>
          </a:bodyPr>
          <a:lstStyle/>
          <a:p>
            <a:r>
              <a:rPr lang="en-US" dirty="0"/>
              <a:t>**when they are actually helpful that is. </a:t>
            </a:r>
          </a:p>
        </p:txBody>
      </p:sp>
    </p:spTree>
    <p:extLst>
      <p:ext uri="{BB962C8B-B14F-4D97-AF65-F5344CB8AC3E}">
        <p14:creationId xmlns:p14="http://schemas.microsoft.com/office/powerpoint/2010/main" val="3054676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Descriptives</a:t>
            </a:r>
            <a:endParaRPr lang="en-US" dirty="0"/>
          </a:p>
        </p:txBody>
      </p:sp>
      <p:sp>
        <p:nvSpPr>
          <p:cNvPr id="3" name="Content Placeholder 2"/>
          <p:cNvSpPr>
            <a:spLocks noGrp="1"/>
          </p:cNvSpPr>
          <p:nvPr>
            <p:ph idx="1"/>
          </p:nvPr>
        </p:nvSpPr>
        <p:spPr/>
        <p:txBody>
          <a:bodyPr/>
          <a:lstStyle/>
          <a:p>
            <a:r>
              <a:rPr lang="en-US" dirty="0"/>
              <a:t>Try:</a:t>
            </a:r>
          </a:p>
          <a:p>
            <a:pPr lvl="1"/>
            <a:r>
              <a:rPr lang="en-US" dirty="0" err="1"/>
              <a:t>cor</a:t>
            </a:r>
            <a:r>
              <a:rPr lang="en-US" dirty="0"/>
              <a:t>(</a:t>
            </a:r>
            <a:r>
              <a:rPr lang="en-US" dirty="0" err="1"/>
              <a:t>airquality</a:t>
            </a:r>
            <a:r>
              <a:rPr lang="en-US" dirty="0"/>
              <a:t>, use = “</a:t>
            </a:r>
            <a:r>
              <a:rPr lang="en-US" dirty="0" err="1"/>
              <a:t>pairwise.complete.obs</a:t>
            </a:r>
            <a:r>
              <a:rPr lang="en-US" dirty="0"/>
              <a:t>”)</a:t>
            </a:r>
          </a:p>
        </p:txBody>
      </p:sp>
      <p:pic>
        <p:nvPicPr>
          <p:cNvPr id="4" name="Picture 3"/>
          <p:cNvPicPr>
            <a:picLocks noChangeAspect="1"/>
          </p:cNvPicPr>
          <p:nvPr/>
        </p:nvPicPr>
        <p:blipFill>
          <a:blip r:embed="rId2"/>
          <a:stretch>
            <a:fillRect/>
          </a:stretch>
        </p:blipFill>
        <p:spPr>
          <a:xfrm>
            <a:off x="736600" y="2929831"/>
            <a:ext cx="7658100" cy="2171700"/>
          </a:xfrm>
          <a:prstGeom prst="rect">
            <a:avLst/>
          </a:prstGeom>
        </p:spPr>
      </p:pic>
    </p:spTree>
    <p:extLst>
      <p:ext uri="{BB962C8B-B14F-4D97-AF65-F5344CB8AC3E}">
        <p14:creationId xmlns:p14="http://schemas.microsoft.com/office/powerpoint/2010/main" val="40947449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Rescoring Functions</a:t>
            </a:r>
          </a:p>
        </p:txBody>
      </p:sp>
      <p:sp>
        <p:nvSpPr>
          <p:cNvPr id="3" name="Content Placeholder 2"/>
          <p:cNvSpPr>
            <a:spLocks noGrp="1"/>
          </p:cNvSpPr>
          <p:nvPr>
            <p:ph idx="1"/>
          </p:nvPr>
        </p:nvSpPr>
        <p:spPr/>
        <p:txBody>
          <a:bodyPr/>
          <a:lstStyle/>
          <a:p>
            <a:r>
              <a:rPr lang="en-US" dirty="0"/>
              <a:t>scale() will mean center or z-score your column.</a:t>
            </a:r>
          </a:p>
          <a:p>
            <a:pPr lvl="1"/>
            <a:r>
              <a:rPr lang="en-US" dirty="0"/>
              <a:t>scale(VARIABLE)</a:t>
            </a:r>
          </a:p>
          <a:p>
            <a:pPr lvl="2"/>
            <a:r>
              <a:rPr lang="en-US" dirty="0"/>
              <a:t>Z-scored</a:t>
            </a:r>
          </a:p>
          <a:p>
            <a:pPr lvl="1"/>
            <a:r>
              <a:rPr lang="en-US" dirty="0"/>
              <a:t>scale(VARIABLE, scale=FALSE)</a:t>
            </a:r>
          </a:p>
          <a:p>
            <a:pPr lvl="2"/>
            <a:r>
              <a:rPr lang="en-US" dirty="0"/>
              <a:t>Mean centered</a:t>
            </a:r>
          </a:p>
        </p:txBody>
      </p:sp>
      <p:pic>
        <p:nvPicPr>
          <p:cNvPr id="4" name="Picture 3"/>
          <p:cNvPicPr>
            <a:picLocks noChangeAspect="1"/>
          </p:cNvPicPr>
          <p:nvPr/>
        </p:nvPicPr>
        <p:blipFill>
          <a:blip r:embed="rId2"/>
          <a:stretch>
            <a:fillRect/>
          </a:stretch>
        </p:blipFill>
        <p:spPr>
          <a:xfrm>
            <a:off x="4787900" y="2503809"/>
            <a:ext cx="3898900" cy="1092200"/>
          </a:xfrm>
          <a:prstGeom prst="rect">
            <a:avLst/>
          </a:prstGeom>
        </p:spPr>
      </p:pic>
      <p:pic>
        <p:nvPicPr>
          <p:cNvPr id="5" name="Picture 4"/>
          <p:cNvPicPr>
            <a:picLocks noChangeAspect="1"/>
          </p:cNvPicPr>
          <p:nvPr/>
        </p:nvPicPr>
        <p:blipFill>
          <a:blip r:embed="rId3"/>
          <a:stretch>
            <a:fillRect/>
          </a:stretch>
        </p:blipFill>
        <p:spPr>
          <a:xfrm>
            <a:off x="3708400" y="4790102"/>
            <a:ext cx="4978400" cy="1447800"/>
          </a:xfrm>
          <a:prstGeom prst="rect">
            <a:avLst/>
          </a:prstGeom>
        </p:spPr>
      </p:pic>
    </p:spTree>
    <p:extLst>
      <p:ext uri="{BB962C8B-B14F-4D97-AF65-F5344CB8AC3E}">
        <p14:creationId xmlns:p14="http://schemas.microsoft.com/office/powerpoint/2010/main" val="312916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dirty="0"/>
              <a:t>Commands can be typed in two places in RStudio.</a:t>
            </a:r>
          </a:p>
          <a:p>
            <a:pPr lvl="1"/>
            <a:r>
              <a:rPr lang="en-US" dirty="0"/>
              <a:t>At the top in an open R document.</a:t>
            </a:r>
          </a:p>
          <a:p>
            <a:pPr lvl="1"/>
            <a:r>
              <a:rPr lang="en-US" dirty="0"/>
              <a:t>Directly in the R console.</a:t>
            </a:r>
          </a:p>
        </p:txBody>
      </p:sp>
    </p:spTree>
    <p:extLst>
      <p:ext uri="{BB962C8B-B14F-4D97-AF65-F5344CB8AC3E}">
        <p14:creationId xmlns:p14="http://schemas.microsoft.com/office/powerpoint/2010/main" val="1276356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dirty="0"/>
              <a:t>Try something simple in the console:</a:t>
            </a:r>
          </a:p>
          <a:p>
            <a:r>
              <a:rPr lang="en-US" dirty="0"/>
              <a:t>X = 4</a:t>
            </a:r>
          </a:p>
          <a:p>
            <a:pPr lvl="1"/>
            <a:r>
              <a:rPr lang="en-US" dirty="0"/>
              <a:t>What are the &gt; signs?</a:t>
            </a:r>
          </a:p>
          <a:p>
            <a:pPr lvl="1"/>
            <a:r>
              <a:rPr lang="en-US" dirty="0"/>
              <a:t>Those indicate what has been run and a &gt; with the cursor indicates it’s ready for the next command. </a:t>
            </a:r>
          </a:p>
          <a:p>
            <a:pPr lvl="1"/>
            <a:endParaRPr lang="en-US" dirty="0"/>
          </a:p>
          <a:p>
            <a:endParaRPr lang="en-US" dirty="0"/>
          </a:p>
        </p:txBody>
      </p:sp>
      <p:pic>
        <p:nvPicPr>
          <p:cNvPr id="4" name="Picture 3"/>
          <p:cNvPicPr>
            <a:picLocks noChangeAspect="1"/>
          </p:cNvPicPr>
          <p:nvPr/>
        </p:nvPicPr>
        <p:blipFill>
          <a:blip r:embed="rId2"/>
          <a:stretch>
            <a:fillRect/>
          </a:stretch>
        </p:blipFill>
        <p:spPr>
          <a:xfrm>
            <a:off x="150635" y="5366329"/>
            <a:ext cx="3406995" cy="1519667"/>
          </a:xfrm>
          <a:prstGeom prst="rect">
            <a:avLst/>
          </a:prstGeom>
        </p:spPr>
      </p:pic>
    </p:spTree>
    <p:extLst>
      <p:ext uri="{BB962C8B-B14F-4D97-AF65-F5344CB8AC3E}">
        <p14:creationId xmlns:p14="http://schemas.microsoft.com/office/powerpoint/2010/main" val="629136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dirty="0"/>
              <a:t>Now type X in the console (</a:t>
            </a:r>
            <a:r>
              <a:rPr lang="en-US" dirty="0" err="1"/>
              <a:t>cApItAliZing</a:t>
            </a:r>
            <a:r>
              <a:rPr lang="en-US" dirty="0"/>
              <a:t> matters!).</a:t>
            </a:r>
          </a:p>
          <a:p>
            <a:r>
              <a:rPr lang="en-US" dirty="0"/>
              <a:t>Now it shows you the value(s) of X. </a:t>
            </a:r>
          </a:p>
          <a:p>
            <a:pPr lvl="1"/>
            <a:r>
              <a:rPr lang="en-US" dirty="0"/>
              <a:t>It’s only one number: 4. </a:t>
            </a:r>
          </a:p>
          <a:p>
            <a:pPr lvl="1"/>
            <a:r>
              <a:rPr lang="en-US" dirty="0"/>
              <a:t>What is that [1] thing?! (give me a minute). </a:t>
            </a:r>
          </a:p>
          <a:p>
            <a:endParaRPr lang="en-US" dirty="0"/>
          </a:p>
        </p:txBody>
      </p:sp>
      <p:pic>
        <p:nvPicPr>
          <p:cNvPr id="4" name="Picture 3"/>
          <p:cNvPicPr>
            <a:picLocks noChangeAspect="1"/>
          </p:cNvPicPr>
          <p:nvPr/>
        </p:nvPicPr>
        <p:blipFill>
          <a:blip r:embed="rId2"/>
          <a:stretch>
            <a:fillRect/>
          </a:stretch>
        </p:blipFill>
        <p:spPr>
          <a:xfrm>
            <a:off x="0" y="4479475"/>
            <a:ext cx="3197024" cy="1961811"/>
          </a:xfrm>
          <a:prstGeom prst="rect">
            <a:avLst/>
          </a:prstGeom>
        </p:spPr>
      </p:pic>
    </p:spTree>
    <p:extLst>
      <p:ext uri="{BB962C8B-B14F-4D97-AF65-F5344CB8AC3E}">
        <p14:creationId xmlns:p14="http://schemas.microsoft.com/office/powerpoint/2010/main" val="74762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dirty="0"/>
              <a:t>Note:</a:t>
            </a:r>
          </a:p>
          <a:p>
            <a:pPr lvl="1"/>
            <a:r>
              <a:rPr lang="en-US" dirty="0"/>
              <a:t>= and &lt;- are equivalent.</a:t>
            </a:r>
          </a:p>
          <a:p>
            <a:pPr lvl="1"/>
            <a:r>
              <a:rPr lang="en-US" dirty="0"/>
              <a:t>In Swirl use &lt;- to get credit.</a:t>
            </a:r>
          </a:p>
          <a:p>
            <a:r>
              <a:rPr lang="en-US" dirty="0"/>
              <a:t>An important thought here:</a:t>
            </a:r>
          </a:p>
          <a:p>
            <a:pPr lvl="1"/>
            <a:r>
              <a:rPr lang="en-US" dirty="0"/>
              <a:t>The question in R is never “can R do this?” it’s “how can R do this?”</a:t>
            </a:r>
          </a:p>
          <a:p>
            <a:pPr lvl="1"/>
            <a:r>
              <a:rPr lang="en-US" dirty="0"/>
              <a:t>(Un)fortunately, the answer is often: about 10 different ways. </a:t>
            </a:r>
          </a:p>
        </p:txBody>
      </p:sp>
    </p:spTree>
    <p:extLst>
      <p:ext uri="{BB962C8B-B14F-4D97-AF65-F5344CB8AC3E}">
        <p14:creationId xmlns:p14="http://schemas.microsoft.com/office/powerpoint/2010/main" val="723688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dirty="0"/>
              <a:t>Now type the same thing into the R script window.</a:t>
            </a:r>
          </a:p>
          <a:p>
            <a:pPr lvl="1"/>
            <a:r>
              <a:rPr lang="en-US" dirty="0"/>
              <a:t>You should notice that nothing happened in the console.</a:t>
            </a:r>
          </a:p>
          <a:p>
            <a:pPr lvl="1"/>
            <a:r>
              <a:rPr lang="en-US" dirty="0"/>
              <a:t>The script window allows you to work on/save code without running it.</a:t>
            </a:r>
          </a:p>
          <a:p>
            <a:endParaRPr lang="en-US" dirty="0"/>
          </a:p>
        </p:txBody>
      </p:sp>
      <p:pic>
        <p:nvPicPr>
          <p:cNvPr id="4" name="Picture 3"/>
          <p:cNvPicPr>
            <a:picLocks noChangeAspect="1"/>
          </p:cNvPicPr>
          <p:nvPr/>
        </p:nvPicPr>
        <p:blipFill>
          <a:blip r:embed="rId2"/>
          <a:stretch>
            <a:fillRect/>
          </a:stretch>
        </p:blipFill>
        <p:spPr>
          <a:xfrm>
            <a:off x="457199" y="4744758"/>
            <a:ext cx="3252303" cy="1655718"/>
          </a:xfrm>
          <a:prstGeom prst="rect">
            <a:avLst/>
          </a:prstGeom>
        </p:spPr>
      </p:pic>
    </p:spTree>
    <p:extLst>
      <p:ext uri="{BB962C8B-B14F-4D97-AF65-F5344CB8AC3E}">
        <p14:creationId xmlns:p14="http://schemas.microsoft.com/office/powerpoint/2010/main" val="403482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dirty="0"/>
              <a:t>You can run the code by highlighting it and clicking on run or by hitting:</a:t>
            </a:r>
          </a:p>
          <a:p>
            <a:pPr lvl="1"/>
            <a:r>
              <a:rPr lang="en-US" dirty="0"/>
              <a:t>Windows: ctrl + r</a:t>
            </a:r>
          </a:p>
          <a:p>
            <a:pPr lvl="1"/>
            <a:r>
              <a:rPr lang="en-US" dirty="0"/>
              <a:t>Mac: command (apple) + return</a:t>
            </a:r>
          </a:p>
        </p:txBody>
      </p:sp>
      <p:pic>
        <p:nvPicPr>
          <p:cNvPr id="4" name="Picture 3"/>
          <p:cNvPicPr>
            <a:picLocks noChangeAspect="1"/>
          </p:cNvPicPr>
          <p:nvPr/>
        </p:nvPicPr>
        <p:blipFill>
          <a:blip r:embed="rId2"/>
          <a:stretch>
            <a:fillRect/>
          </a:stretch>
        </p:blipFill>
        <p:spPr>
          <a:xfrm>
            <a:off x="6045200" y="5335575"/>
            <a:ext cx="2946400" cy="1079500"/>
          </a:xfrm>
          <a:prstGeom prst="rect">
            <a:avLst/>
          </a:prstGeom>
        </p:spPr>
      </p:pic>
    </p:spTree>
    <p:extLst>
      <p:ext uri="{BB962C8B-B14F-4D97-AF65-F5344CB8AC3E}">
        <p14:creationId xmlns:p14="http://schemas.microsoft.com/office/powerpoint/2010/main" val="69281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dirty="0"/>
              <a:t>The script window is great for saving projects so you can remember and recreate your steps when you need to later.</a:t>
            </a:r>
          </a:p>
          <a:p>
            <a:pPr lvl="1"/>
            <a:r>
              <a:rPr lang="en-US" dirty="0"/>
              <a:t>No need to save multiple files! ;)</a:t>
            </a:r>
          </a:p>
        </p:txBody>
      </p:sp>
    </p:spTree>
    <p:extLst>
      <p:ext uri="{BB962C8B-B14F-4D97-AF65-F5344CB8AC3E}">
        <p14:creationId xmlns:p14="http://schemas.microsoft.com/office/powerpoint/2010/main" val="2081074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dirty="0"/>
              <a:t>Two console shortcuts:</a:t>
            </a:r>
          </a:p>
          <a:p>
            <a:pPr lvl="1"/>
            <a:r>
              <a:rPr lang="en-US" dirty="0"/>
              <a:t>Hit the up arrow – you can scroll through the last commands that were run.</a:t>
            </a:r>
          </a:p>
          <a:p>
            <a:pPr lvl="1"/>
            <a:r>
              <a:rPr lang="en-US" dirty="0"/>
              <a:t>Hit the tab key – you’ll get a list of variable names and options to select from.</a:t>
            </a:r>
          </a:p>
          <a:p>
            <a:pPr lvl="1"/>
            <a:endParaRPr lang="en-US" dirty="0"/>
          </a:p>
        </p:txBody>
      </p:sp>
    </p:spTree>
    <p:extLst>
      <p:ext uri="{BB962C8B-B14F-4D97-AF65-F5344CB8AC3E}">
        <p14:creationId xmlns:p14="http://schemas.microsoft.com/office/powerpoint/2010/main" val="415767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Note:</a:t>
            </a:r>
          </a:p>
        </p:txBody>
      </p:sp>
      <p:sp>
        <p:nvSpPr>
          <p:cNvPr id="3" name="Content Placeholder 2"/>
          <p:cNvSpPr>
            <a:spLocks noGrp="1"/>
          </p:cNvSpPr>
          <p:nvPr>
            <p:ph idx="1"/>
          </p:nvPr>
        </p:nvSpPr>
        <p:spPr/>
        <p:txBody>
          <a:bodyPr/>
          <a:lstStyle/>
          <a:p>
            <a:r>
              <a:rPr lang="en-US" dirty="0"/>
              <a:t>Helpful websites:</a:t>
            </a:r>
          </a:p>
          <a:p>
            <a:pPr lvl="1"/>
            <a:r>
              <a:rPr lang="en-US" dirty="0"/>
              <a:t>Quick-R: </a:t>
            </a:r>
            <a:r>
              <a:rPr lang="en-US" dirty="0">
                <a:hlinkClick r:id="rId2"/>
              </a:rPr>
              <a:t>www.statmethods.net</a:t>
            </a:r>
            <a:endParaRPr lang="en-US" dirty="0"/>
          </a:p>
          <a:p>
            <a:pPr lvl="1"/>
            <a:r>
              <a:rPr lang="en-US" dirty="0"/>
              <a:t>R documentation: </a:t>
            </a:r>
            <a:r>
              <a:rPr lang="en-US" dirty="0">
                <a:hlinkClick r:id="rId3"/>
              </a:rPr>
              <a:t>www.rdocumentation.org</a:t>
            </a:r>
            <a:endParaRPr lang="en-US" dirty="0"/>
          </a:p>
          <a:p>
            <a:pPr lvl="1"/>
            <a:r>
              <a:rPr lang="en-US" dirty="0" err="1"/>
              <a:t>TryR</a:t>
            </a:r>
            <a:r>
              <a:rPr lang="en-US" dirty="0"/>
              <a:t>: </a:t>
            </a:r>
            <a:r>
              <a:rPr lang="en-US" dirty="0">
                <a:hlinkClick r:id="rId4" action="ppaction://hlinkfile"/>
              </a:rPr>
              <a:t>tryr.codeschool.com</a:t>
            </a:r>
            <a:endParaRPr lang="en-US" dirty="0"/>
          </a:p>
          <a:p>
            <a:pPr lvl="1"/>
            <a:r>
              <a:rPr lang="en-US" dirty="0"/>
              <a:t>Swirl: </a:t>
            </a:r>
            <a:r>
              <a:rPr lang="en-US" dirty="0">
                <a:hlinkClick r:id="rId5"/>
              </a:rPr>
              <a:t>www.swirlstats.com</a:t>
            </a:r>
            <a:r>
              <a:rPr lang="en-US" dirty="0"/>
              <a:t> </a:t>
            </a:r>
          </a:p>
          <a:p>
            <a:pPr lvl="1"/>
            <a:r>
              <a:rPr lang="en-US" dirty="0"/>
              <a:t>Stack Overflow: </a:t>
            </a:r>
            <a:r>
              <a:rPr lang="en-US" dirty="0">
                <a:hlinkClick r:id="rId6"/>
              </a:rPr>
              <a:t>www.stackoverflow.com</a:t>
            </a:r>
            <a:r>
              <a:rPr lang="en-US" dirty="0"/>
              <a:t> </a:t>
            </a:r>
          </a:p>
          <a:p>
            <a:pPr lvl="1"/>
            <a:endParaRPr lang="en-US" dirty="0"/>
          </a:p>
        </p:txBody>
      </p:sp>
    </p:spTree>
    <p:extLst>
      <p:ext uri="{BB962C8B-B14F-4D97-AF65-F5344CB8AC3E}">
        <p14:creationId xmlns:p14="http://schemas.microsoft.com/office/powerpoint/2010/main" val="185600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dirty="0"/>
              <a:t>Anytime you create/use a variable, it will appear in the environment window.</a:t>
            </a:r>
          </a:p>
          <a:p>
            <a:r>
              <a:rPr lang="en-US" dirty="0"/>
              <a:t>You should have an X in that window now. </a:t>
            </a:r>
          </a:p>
        </p:txBody>
      </p:sp>
      <p:pic>
        <p:nvPicPr>
          <p:cNvPr id="4" name="Picture 3"/>
          <p:cNvPicPr>
            <a:picLocks noChangeAspect="1"/>
          </p:cNvPicPr>
          <p:nvPr/>
        </p:nvPicPr>
        <p:blipFill>
          <a:blip r:embed="rId2"/>
          <a:stretch>
            <a:fillRect/>
          </a:stretch>
        </p:blipFill>
        <p:spPr>
          <a:xfrm>
            <a:off x="799512" y="3302000"/>
            <a:ext cx="7340600" cy="3556000"/>
          </a:xfrm>
          <a:prstGeom prst="rect">
            <a:avLst/>
          </a:prstGeom>
        </p:spPr>
      </p:pic>
    </p:spTree>
    <p:extLst>
      <p:ext uri="{BB962C8B-B14F-4D97-AF65-F5344CB8AC3E}">
        <p14:creationId xmlns:p14="http://schemas.microsoft.com/office/powerpoint/2010/main" val="2997805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dirty="0"/>
              <a:t>The environment window also allows you to see all the types of the variables you have open.</a:t>
            </a:r>
          </a:p>
          <a:p>
            <a:pPr lvl="1"/>
            <a:r>
              <a:rPr lang="en-US" dirty="0"/>
              <a:t>I find this very handy for </a:t>
            </a:r>
            <a:r>
              <a:rPr lang="en-US" i="1" dirty="0"/>
              <a:t>lists and </a:t>
            </a:r>
            <a:r>
              <a:rPr lang="en-US" i="1" dirty="0" err="1"/>
              <a:t>dataframes</a:t>
            </a:r>
            <a:r>
              <a:rPr lang="en-US" dirty="0"/>
              <a:t>, which can be difficult to remember what all is stored in them. </a:t>
            </a:r>
          </a:p>
        </p:txBody>
      </p:sp>
    </p:spTree>
    <p:extLst>
      <p:ext uri="{BB962C8B-B14F-4D97-AF65-F5344CB8AC3E}">
        <p14:creationId xmlns:p14="http://schemas.microsoft.com/office/powerpoint/2010/main" val="1764439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 </a:t>
            </a:r>
          </a:p>
        </p:txBody>
      </p:sp>
      <p:sp>
        <p:nvSpPr>
          <p:cNvPr id="3" name="Content Placeholder 2"/>
          <p:cNvSpPr>
            <a:spLocks noGrp="1"/>
          </p:cNvSpPr>
          <p:nvPr>
            <p:ph idx="1"/>
          </p:nvPr>
        </p:nvSpPr>
        <p:spPr/>
        <p:txBody>
          <a:bodyPr/>
          <a:lstStyle/>
          <a:p>
            <a:r>
              <a:rPr lang="en-US" dirty="0"/>
              <a:t>Vectors</a:t>
            </a:r>
          </a:p>
          <a:p>
            <a:r>
              <a:rPr lang="en-US" dirty="0"/>
              <a:t>Lists</a:t>
            </a:r>
          </a:p>
          <a:p>
            <a:r>
              <a:rPr lang="en-US" dirty="0"/>
              <a:t>Matrices</a:t>
            </a:r>
          </a:p>
          <a:p>
            <a:r>
              <a:rPr lang="en-US" dirty="0"/>
              <a:t>Data Frames</a:t>
            </a:r>
          </a:p>
        </p:txBody>
      </p:sp>
    </p:spTree>
    <p:extLst>
      <p:ext uri="{BB962C8B-B14F-4D97-AF65-F5344CB8AC3E}">
        <p14:creationId xmlns:p14="http://schemas.microsoft.com/office/powerpoint/2010/main" val="3287467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Within these objects, values can be:</a:t>
            </a:r>
          </a:p>
          <a:p>
            <a:pPr lvl="1"/>
            <a:r>
              <a:rPr lang="en-US" dirty="0"/>
              <a:t>Character</a:t>
            </a:r>
          </a:p>
          <a:p>
            <a:pPr lvl="1"/>
            <a:r>
              <a:rPr lang="en-US" dirty="0"/>
              <a:t>Numeric/Integer/Complex</a:t>
            </a:r>
          </a:p>
          <a:p>
            <a:pPr lvl="1"/>
            <a:r>
              <a:rPr lang="en-US" dirty="0"/>
              <a:t>Logical</a:t>
            </a:r>
          </a:p>
          <a:p>
            <a:pPr lvl="1"/>
            <a:r>
              <a:rPr lang="en-US" dirty="0" err="1"/>
              <a:t>NaN</a:t>
            </a:r>
            <a:r>
              <a:rPr lang="en-US" dirty="0"/>
              <a:t> (versus NA)</a:t>
            </a:r>
          </a:p>
        </p:txBody>
      </p:sp>
    </p:spTree>
    <p:extLst>
      <p:ext uri="{BB962C8B-B14F-4D97-AF65-F5344CB8AC3E}">
        <p14:creationId xmlns:p14="http://schemas.microsoft.com/office/powerpoint/2010/main" val="581519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And furthermore, within objects you can have </a:t>
            </a:r>
            <a:r>
              <a:rPr lang="en-US" i="1" dirty="0"/>
              <a:t>attributes</a:t>
            </a:r>
            <a:endParaRPr lang="en-US" dirty="0"/>
          </a:p>
          <a:p>
            <a:pPr lvl="1"/>
            <a:r>
              <a:rPr lang="en-US" dirty="0"/>
              <a:t>The most important that you’ll use are their </a:t>
            </a:r>
            <a:r>
              <a:rPr lang="en-US" i="1" dirty="0"/>
              <a:t>names</a:t>
            </a:r>
          </a:p>
          <a:p>
            <a:pPr lvl="1"/>
            <a:r>
              <a:rPr lang="en-US" dirty="0"/>
              <a:t>Example:</a:t>
            </a:r>
          </a:p>
          <a:p>
            <a:pPr lvl="2"/>
            <a:r>
              <a:rPr lang="en-US" dirty="0"/>
              <a:t>After you run a regression, you can get a variable that has the residuals and coefficients stored. They are stored with specific names, so you can </a:t>
            </a:r>
            <a:r>
              <a:rPr lang="en-US" i="1" dirty="0"/>
              <a:t>call </a:t>
            </a:r>
            <a:r>
              <a:rPr lang="en-US" dirty="0"/>
              <a:t>them. </a:t>
            </a:r>
          </a:p>
          <a:p>
            <a:endParaRPr lang="en-US" dirty="0"/>
          </a:p>
        </p:txBody>
      </p:sp>
    </p:spTree>
    <p:extLst>
      <p:ext uri="{BB962C8B-B14F-4D97-AF65-F5344CB8AC3E}">
        <p14:creationId xmlns:p14="http://schemas.microsoft.com/office/powerpoint/2010/main" val="2351997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Example</a:t>
            </a:r>
          </a:p>
          <a:p>
            <a:pPr lvl="1"/>
            <a:r>
              <a:rPr lang="en-US" dirty="0"/>
              <a:t>attributes(OBJECT NAME)</a:t>
            </a:r>
          </a:p>
        </p:txBody>
      </p:sp>
      <p:pic>
        <p:nvPicPr>
          <p:cNvPr id="4" name="Picture 3"/>
          <p:cNvPicPr>
            <a:picLocks noChangeAspect="1"/>
          </p:cNvPicPr>
          <p:nvPr/>
        </p:nvPicPr>
        <p:blipFill>
          <a:blip r:embed="rId2"/>
          <a:stretch>
            <a:fillRect/>
          </a:stretch>
        </p:blipFill>
        <p:spPr>
          <a:xfrm>
            <a:off x="913652" y="3050988"/>
            <a:ext cx="5481171" cy="3315770"/>
          </a:xfrm>
          <a:prstGeom prst="rect">
            <a:avLst/>
          </a:prstGeom>
        </p:spPr>
      </p:pic>
    </p:spTree>
    <p:extLst>
      <p:ext uri="{BB962C8B-B14F-4D97-AF65-F5344CB8AC3E}">
        <p14:creationId xmlns:p14="http://schemas.microsoft.com/office/powerpoint/2010/main" val="873848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pic>
        <p:nvPicPr>
          <p:cNvPr id="4" name="Picture 3"/>
          <p:cNvPicPr>
            <a:picLocks noChangeAspect="1"/>
          </p:cNvPicPr>
          <p:nvPr/>
        </p:nvPicPr>
        <p:blipFill>
          <a:blip r:embed="rId2"/>
          <a:stretch>
            <a:fillRect/>
          </a:stretch>
        </p:blipFill>
        <p:spPr>
          <a:xfrm>
            <a:off x="286123" y="1417638"/>
            <a:ext cx="8648700" cy="4025900"/>
          </a:xfrm>
          <a:prstGeom prst="rect">
            <a:avLst/>
          </a:prstGeom>
        </p:spPr>
      </p:pic>
    </p:spTree>
    <p:extLst>
      <p:ext uri="{BB962C8B-B14F-4D97-AF65-F5344CB8AC3E}">
        <p14:creationId xmlns:p14="http://schemas.microsoft.com/office/powerpoint/2010/main" val="959596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Another way to see what’s going on with an object:</a:t>
            </a:r>
          </a:p>
          <a:p>
            <a:pPr lvl="1"/>
            <a:r>
              <a:rPr lang="en-US" dirty="0" err="1"/>
              <a:t>ls</a:t>
            </a:r>
            <a:r>
              <a:rPr lang="en-US" dirty="0"/>
              <a:t>(OBJECT NAME)</a:t>
            </a:r>
          </a:p>
          <a:p>
            <a:pPr lvl="2"/>
            <a:r>
              <a:rPr lang="en-US" dirty="0"/>
              <a:t>LS gives you a list of the names in an object.</a:t>
            </a:r>
          </a:p>
          <a:p>
            <a:pPr lvl="1"/>
            <a:r>
              <a:rPr lang="en-US" dirty="0" err="1"/>
              <a:t>str</a:t>
            </a:r>
            <a:r>
              <a:rPr lang="en-US" dirty="0"/>
              <a:t>(OBJECT NAME)</a:t>
            </a:r>
          </a:p>
          <a:p>
            <a:pPr lvl="2"/>
            <a:r>
              <a:rPr lang="en-US" dirty="0"/>
              <a:t>STR gives you the structure of an object, which is helpful to know what things are stored in that object.</a:t>
            </a:r>
          </a:p>
          <a:p>
            <a:pPr lvl="2"/>
            <a:r>
              <a:rPr lang="en-US" dirty="0"/>
              <a:t>It’s the same thing you can see in the environment window.</a:t>
            </a:r>
          </a:p>
        </p:txBody>
      </p:sp>
    </p:spTree>
    <p:extLst>
      <p:ext uri="{BB962C8B-B14F-4D97-AF65-F5344CB8AC3E}">
        <p14:creationId xmlns:p14="http://schemas.microsoft.com/office/powerpoint/2010/main" val="3659246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pic>
        <p:nvPicPr>
          <p:cNvPr id="4" name="Picture 3"/>
          <p:cNvPicPr>
            <a:picLocks noChangeAspect="1"/>
          </p:cNvPicPr>
          <p:nvPr/>
        </p:nvPicPr>
        <p:blipFill>
          <a:blip r:embed="rId2"/>
          <a:stretch>
            <a:fillRect/>
          </a:stretch>
        </p:blipFill>
        <p:spPr>
          <a:xfrm>
            <a:off x="-1" y="1417638"/>
            <a:ext cx="7637345" cy="2825656"/>
          </a:xfrm>
          <a:prstGeom prst="rect">
            <a:avLst/>
          </a:prstGeom>
        </p:spPr>
      </p:pic>
      <p:pic>
        <p:nvPicPr>
          <p:cNvPr id="5" name="Picture 4"/>
          <p:cNvPicPr>
            <a:picLocks noChangeAspect="1"/>
          </p:cNvPicPr>
          <p:nvPr/>
        </p:nvPicPr>
        <p:blipFill>
          <a:blip r:embed="rId3"/>
          <a:stretch>
            <a:fillRect/>
          </a:stretch>
        </p:blipFill>
        <p:spPr>
          <a:xfrm>
            <a:off x="1701800" y="4445000"/>
            <a:ext cx="7442200" cy="2413000"/>
          </a:xfrm>
          <a:prstGeom prst="rect">
            <a:avLst/>
          </a:prstGeom>
        </p:spPr>
      </p:pic>
    </p:spTree>
    <p:extLst>
      <p:ext uri="{BB962C8B-B14F-4D97-AF65-F5344CB8AC3E}">
        <p14:creationId xmlns:p14="http://schemas.microsoft.com/office/powerpoint/2010/main" val="4229655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Vectors</a:t>
            </a:r>
          </a:p>
          <a:p>
            <a:pPr lvl="1"/>
            <a:r>
              <a:rPr lang="en-US" dirty="0"/>
              <a:t>You can think about a vector as one row or column of data</a:t>
            </a:r>
          </a:p>
          <a:p>
            <a:pPr lvl="1"/>
            <a:r>
              <a:rPr lang="en-US" dirty="0"/>
              <a:t>All the objects must be the same class/type (number, logical, etc.).</a:t>
            </a:r>
          </a:p>
          <a:p>
            <a:pPr lvl="2"/>
            <a:r>
              <a:rPr lang="en-US" dirty="0"/>
              <a:t>If you try to mix and match, it will </a:t>
            </a:r>
            <a:r>
              <a:rPr lang="en-US" i="1" dirty="0"/>
              <a:t>coerce</a:t>
            </a:r>
            <a:r>
              <a:rPr lang="en-US" dirty="0"/>
              <a:t> them into the same type or make them NA if not.</a:t>
            </a:r>
          </a:p>
        </p:txBody>
      </p:sp>
    </p:spTree>
    <p:extLst>
      <p:ext uri="{BB962C8B-B14F-4D97-AF65-F5344CB8AC3E}">
        <p14:creationId xmlns:p14="http://schemas.microsoft.com/office/powerpoint/2010/main" val="300232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R</a:t>
            </a:r>
          </a:p>
        </p:txBody>
      </p:sp>
      <p:sp>
        <p:nvSpPr>
          <p:cNvPr id="3" name="Content Placeholder 2"/>
          <p:cNvSpPr>
            <a:spLocks noGrp="1"/>
          </p:cNvSpPr>
          <p:nvPr>
            <p:ph idx="1"/>
          </p:nvPr>
        </p:nvSpPr>
        <p:spPr/>
        <p:txBody>
          <a:bodyPr/>
          <a:lstStyle/>
          <a:p>
            <a:r>
              <a:rPr lang="en-US" dirty="0"/>
              <a:t>Download R from a CRAN mirror</a:t>
            </a:r>
          </a:p>
          <a:p>
            <a:pPr lvl="1"/>
            <a:r>
              <a:rPr lang="en-US" dirty="0">
                <a:hlinkClick r:id="rId2"/>
              </a:rPr>
              <a:t>http://cran.r-project.org/</a:t>
            </a:r>
            <a:r>
              <a:rPr lang="en-US" dirty="0"/>
              <a:t> </a:t>
            </a:r>
          </a:p>
          <a:p>
            <a:r>
              <a:rPr lang="en-US" dirty="0"/>
              <a:t>Note:</a:t>
            </a:r>
          </a:p>
          <a:p>
            <a:pPr lvl="1"/>
            <a:r>
              <a:rPr lang="en-US" dirty="0"/>
              <a:t>Mac users will also need </a:t>
            </a:r>
            <a:r>
              <a:rPr lang="en-US" dirty="0" err="1"/>
              <a:t>XQuartz</a:t>
            </a:r>
            <a:r>
              <a:rPr lang="en-US" dirty="0"/>
              <a:t> for plotting</a:t>
            </a:r>
          </a:p>
        </p:txBody>
      </p:sp>
    </p:spTree>
    <p:extLst>
      <p:ext uri="{BB962C8B-B14F-4D97-AF65-F5344CB8AC3E}">
        <p14:creationId xmlns:p14="http://schemas.microsoft.com/office/powerpoint/2010/main" val="2191382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Let’s make a vector.</a:t>
            </a:r>
          </a:p>
          <a:p>
            <a:pPr lvl="1"/>
            <a:r>
              <a:rPr lang="en-US" dirty="0"/>
              <a:t>You’ve already done that! Go you!</a:t>
            </a:r>
          </a:p>
          <a:p>
            <a:pPr lvl="1"/>
            <a:r>
              <a:rPr lang="en-US" dirty="0"/>
              <a:t>X = 4, makes a vector.</a:t>
            </a:r>
          </a:p>
          <a:p>
            <a:r>
              <a:rPr lang="en-US" dirty="0"/>
              <a:t>X</a:t>
            </a:r>
          </a:p>
          <a:p>
            <a:pPr lvl="1"/>
            <a:r>
              <a:rPr lang="en-US" dirty="0"/>
              <a:t>That vector has one value (hence the [1] when you print it out) and is a class type numeric. </a:t>
            </a:r>
          </a:p>
        </p:txBody>
      </p:sp>
    </p:spTree>
    <p:extLst>
      <p:ext uri="{BB962C8B-B14F-4D97-AF65-F5344CB8AC3E}">
        <p14:creationId xmlns:p14="http://schemas.microsoft.com/office/powerpoint/2010/main" val="1846997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Let’s make some more vectors! Learn four new things:</a:t>
            </a:r>
          </a:p>
          <a:p>
            <a:pPr lvl="1"/>
            <a:r>
              <a:rPr lang="en-US" dirty="0"/>
              <a:t>A = 1:20</a:t>
            </a:r>
          </a:p>
          <a:p>
            <a:pPr lvl="1"/>
            <a:r>
              <a:rPr lang="en-US" dirty="0"/>
              <a:t>B = </a:t>
            </a:r>
            <a:r>
              <a:rPr lang="en-US" dirty="0" err="1"/>
              <a:t>seq</a:t>
            </a:r>
            <a:r>
              <a:rPr lang="en-US" dirty="0"/>
              <a:t>(1, 20, 2)</a:t>
            </a:r>
          </a:p>
          <a:p>
            <a:pPr lvl="1"/>
            <a:r>
              <a:rPr lang="en-US" dirty="0"/>
              <a:t>C = c(“cheese”, “is”, “great”)</a:t>
            </a:r>
          </a:p>
          <a:p>
            <a:pPr lvl="1"/>
            <a:r>
              <a:rPr lang="en-US" dirty="0"/>
              <a:t>D = rep(1,30)</a:t>
            </a:r>
          </a:p>
          <a:p>
            <a:pPr lvl="1"/>
            <a:endParaRPr lang="en-US" dirty="0"/>
          </a:p>
        </p:txBody>
      </p:sp>
    </p:spTree>
    <p:extLst>
      <p:ext uri="{BB962C8B-B14F-4D97-AF65-F5344CB8AC3E}">
        <p14:creationId xmlns:p14="http://schemas.microsoft.com/office/powerpoint/2010/main" val="4164385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1694" y="351118"/>
            <a:ext cx="6807200" cy="1003300"/>
          </a:xfrm>
          <a:prstGeom prst="rect">
            <a:avLst/>
          </a:prstGeom>
        </p:spPr>
      </p:pic>
      <p:sp>
        <p:nvSpPr>
          <p:cNvPr id="5" name="TextBox 4"/>
          <p:cNvSpPr txBox="1"/>
          <p:nvPr/>
        </p:nvSpPr>
        <p:spPr>
          <a:xfrm>
            <a:off x="1344706" y="1568824"/>
            <a:ext cx="7314823" cy="1754327"/>
          </a:xfrm>
          <a:prstGeom prst="rect">
            <a:avLst/>
          </a:prstGeom>
          <a:noFill/>
        </p:spPr>
        <p:txBody>
          <a:bodyPr wrap="none" rtlCol="0">
            <a:spAutoFit/>
          </a:bodyPr>
          <a:lstStyle/>
          <a:p>
            <a:pPr marL="285750" indent="-285750">
              <a:buFont typeface="Arial"/>
              <a:buChar char="•"/>
            </a:pPr>
            <a:r>
              <a:rPr lang="en-US" dirty="0"/>
              <a:t>Notice you got a sequence of 20 numbers with intervals of 1.</a:t>
            </a:r>
          </a:p>
          <a:p>
            <a:pPr marL="285750" indent="-285750">
              <a:buFont typeface="Arial"/>
              <a:buChar char="•"/>
            </a:pPr>
            <a:r>
              <a:rPr lang="en-US" dirty="0"/>
              <a:t>The [1] doesn’t mean 1 row of data, it means here’s item number 1.</a:t>
            </a:r>
          </a:p>
          <a:p>
            <a:pPr marL="285750" indent="-285750">
              <a:buFont typeface="Arial"/>
              <a:buChar char="•"/>
            </a:pPr>
            <a:r>
              <a:rPr lang="en-US" dirty="0"/>
              <a:t>Try a = 1:200.</a:t>
            </a:r>
          </a:p>
          <a:p>
            <a:pPr marL="285750" indent="-285750">
              <a:buFont typeface="Arial"/>
              <a:buChar char="•"/>
            </a:pPr>
            <a:r>
              <a:rPr lang="en-US" dirty="0"/>
              <a:t>Now you see that the [] corresponds to the item placement in the vector.</a:t>
            </a:r>
          </a:p>
          <a:p>
            <a:pPr marL="285750" indent="-285750">
              <a:buFont typeface="Arial"/>
              <a:buChar char="•"/>
            </a:pPr>
            <a:r>
              <a:rPr lang="en-US" dirty="0"/>
              <a:t>Try typing a[4].</a:t>
            </a:r>
          </a:p>
          <a:p>
            <a:pPr marL="285750" indent="-285750">
              <a:buFont typeface="Arial"/>
              <a:buChar char="•"/>
            </a:pPr>
            <a:endParaRPr lang="en-US" dirty="0"/>
          </a:p>
        </p:txBody>
      </p:sp>
      <p:pic>
        <p:nvPicPr>
          <p:cNvPr id="6" name="Picture 5"/>
          <p:cNvPicPr>
            <a:picLocks noChangeAspect="1"/>
          </p:cNvPicPr>
          <p:nvPr/>
        </p:nvPicPr>
        <p:blipFill>
          <a:blip r:embed="rId3"/>
          <a:stretch>
            <a:fillRect/>
          </a:stretch>
        </p:blipFill>
        <p:spPr>
          <a:xfrm>
            <a:off x="74329" y="3085353"/>
            <a:ext cx="8585200" cy="2641600"/>
          </a:xfrm>
          <a:prstGeom prst="rect">
            <a:avLst/>
          </a:prstGeom>
        </p:spPr>
      </p:pic>
      <p:pic>
        <p:nvPicPr>
          <p:cNvPr id="7" name="Picture 6"/>
          <p:cNvPicPr>
            <a:picLocks noChangeAspect="1"/>
          </p:cNvPicPr>
          <p:nvPr/>
        </p:nvPicPr>
        <p:blipFill>
          <a:blip r:embed="rId4"/>
          <a:stretch>
            <a:fillRect/>
          </a:stretch>
        </p:blipFill>
        <p:spPr>
          <a:xfrm>
            <a:off x="8023412" y="6070600"/>
            <a:ext cx="1016000" cy="787400"/>
          </a:xfrm>
          <a:prstGeom prst="rect">
            <a:avLst/>
          </a:prstGeom>
        </p:spPr>
      </p:pic>
    </p:spTree>
    <p:extLst>
      <p:ext uri="{BB962C8B-B14F-4D97-AF65-F5344CB8AC3E}">
        <p14:creationId xmlns:p14="http://schemas.microsoft.com/office/powerpoint/2010/main" val="140376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7541" y="392952"/>
            <a:ext cx="6378410" cy="1414929"/>
          </a:xfrm>
          <a:prstGeom prst="rect">
            <a:avLst/>
          </a:prstGeom>
        </p:spPr>
      </p:pic>
      <p:sp>
        <p:nvSpPr>
          <p:cNvPr id="3" name="TextBox 2"/>
          <p:cNvSpPr txBox="1"/>
          <p:nvPr/>
        </p:nvSpPr>
        <p:spPr>
          <a:xfrm>
            <a:off x="1090706" y="2510118"/>
            <a:ext cx="6520836" cy="1938992"/>
          </a:xfrm>
          <a:prstGeom prst="rect">
            <a:avLst/>
          </a:prstGeom>
          <a:noFill/>
        </p:spPr>
        <p:txBody>
          <a:bodyPr wrap="none" rtlCol="0">
            <a:spAutoFit/>
          </a:bodyPr>
          <a:lstStyle/>
          <a:p>
            <a:r>
              <a:rPr lang="en-US" sz="2400" dirty="0"/>
              <a:t>The sequence function works in the following way:</a:t>
            </a:r>
          </a:p>
          <a:p>
            <a:pPr marL="342900" indent="-342900">
              <a:buFont typeface="Arial"/>
              <a:buChar char="•"/>
            </a:pPr>
            <a:r>
              <a:rPr lang="en-US" sz="2400" dirty="0" err="1"/>
              <a:t>Seq</a:t>
            </a:r>
            <a:r>
              <a:rPr lang="en-US" sz="2400" dirty="0"/>
              <a:t>(start, end, by)</a:t>
            </a:r>
          </a:p>
          <a:p>
            <a:pPr marL="342900" indent="-342900">
              <a:buFont typeface="Arial"/>
              <a:buChar char="•"/>
            </a:pPr>
            <a:r>
              <a:rPr lang="en-US" sz="2400" dirty="0"/>
              <a:t>Start at the number 1</a:t>
            </a:r>
          </a:p>
          <a:p>
            <a:pPr marL="342900" indent="-342900">
              <a:buFont typeface="Arial"/>
              <a:buChar char="•"/>
            </a:pPr>
            <a:r>
              <a:rPr lang="en-US" sz="2400" dirty="0"/>
              <a:t>End at the number 20</a:t>
            </a:r>
          </a:p>
          <a:p>
            <a:pPr marL="342900" indent="-342900">
              <a:buFont typeface="Arial"/>
              <a:buChar char="•"/>
            </a:pPr>
            <a:r>
              <a:rPr lang="en-US" sz="2400" dirty="0"/>
              <a:t>Increment by 2</a:t>
            </a:r>
          </a:p>
        </p:txBody>
      </p:sp>
    </p:spTree>
    <p:extLst>
      <p:ext uri="{BB962C8B-B14F-4D97-AF65-F5344CB8AC3E}">
        <p14:creationId xmlns:p14="http://schemas.microsoft.com/office/powerpoint/2010/main" val="692844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7083" y="472887"/>
            <a:ext cx="7486706" cy="2485465"/>
          </a:xfrm>
          <a:prstGeom prst="rect">
            <a:avLst/>
          </a:prstGeom>
        </p:spPr>
      </p:pic>
      <p:sp>
        <p:nvSpPr>
          <p:cNvPr id="3" name="TextBox 2"/>
          <p:cNvSpPr txBox="1"/>
          <p:nvPr/>
        </p:nvSpPr>
        <p:spPr>
          <a:xfrm>
            <a:off x="896471" y="3346824"/>
            <a:ext cx="6892933" cy="830997"/>
          </a:xfrm>
          <a:prstGeom prst="rect">
            <a:avLst/>
          </a:prstGeom>
          <a:noFill/>
        </p:spPr>
        <p:txBody>
          <a:bodyPr wrap="none" rtlCol="0">
            <a:spAutoFit/>
          </a:bodyPr>
          <a:lstStyle/>
          <a:p>
            <a:r>
              <a:rPr lang="en-US" sz="2400" dirty="0"/>
              <a:t>The c function = concatenate or combine.</a:t>
            </a:r>
          </a:p>
          <a:p>
            <a:r>
              <a:rPr lang="en-US" sz="2400" dirty="0"/>
              <a:t>This function lets you combine things into one vector.</a:t>
            </a:r>
          </a:p>
        </p:txBody>
      </p:sp>
    </p:spTree>
    <p:extLst>
      <p:ext uri="{BB962C8B-B14F-4D97-AF65-F5344CB8AC3E}">
        <p14:creationId xmlns:p14="http://schemas.microsoft.com/office/powerpoint/2010/main" val="2964849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2141" y="475128"/>
            <a:ext cx="8478236" cy="1332753"/>
          </a:xfrm>
          <a:prstGeom prst="rect">
            <a:avLst/>
          </a:prstGeom>
        </p:spPr>
      </p:pic>
      <p:sp>
        <p:nvSpPr>
          <p:cNvPr id="3" name="TextBox 2"/>
          <p:cNvSpPr txBox="1"/>
          <p:nvPr/>
        </p:nvSpPr>
        <p:spPr>
          <a:xfrm>
            <a:off x="851647" y="2584824"/>
            <a:ext cx="7311917" cy="1200328"/>
          </a:xfrm>
          <a:prstGeom prst="rect">
            <a:avLst/>
          </a:prstGeom>
          <a:noFill/>
        </p:spPr>
        <p:txBody>
          <a:bodyPr wrap="none" rtlCol="0">
            <a:spAutoFit/>
          </a:bodyPr>
          <a:lstStyle/>
          <a:p>
            <a:r>
              <a:rPr lang="en-US" sz="2400" dirty="0"/>
              <a:t>The rep function lets you repeat an object over and over.</a:t>
            </a:r>
          </a:p>
          <a:p>
            <a:r>
              <a:rPr lang="en-US" sz="2400" dirty="0"/>
              <a:t>rep(repeat this, so many times)</a:t>
            </a:r>
          </a:p>
          <a:p>
            <a:r>
              <a:rPr lang="en-US" sz="2400" dirty="0"/>
              <a:t>Try rep(1:4, 10)</a:t>
            </a:r>
          </a:p>
        </p:txBody>
      </p:sp>
      <p:pic>
        <p:nvPicPr>
          <p:cNvPr id="4" name="Picture 3"/>
          <p:cNvPicPr>
            <a:picLocks noChangeAspect="1"/>
          </p:cNvPicPr>
          <p:nvPr/>
        </p:nvPicPr>
        <p:blipFill>
          <a:blip r:embed="rId3"/>
          <a:stretch>
            <a:fillRect/>
          </a:stretch>
        </p:blipFill>
        <p:spPr>
          <a:xfrm>
            <a:off x="472141" y="4095376"/>
            <a:ext cx="7899400" cy="596900"/>
          </a:xfrm>
          <a:prstGeom prst="rect">
            <a:avLst/>
          </a:prstGeom>
        </p:spPr>
      </p:pic>
      <p:sp>
        <p:nvSpPr>
          <p:cNvPr id="5" name="TextBox 4"/>
          <p:cNvSpPr txBox="1"/>
          <p:nvPr/>
        </p:nvSpPr>
        <p:spPr>
          <a:xfrm>
            <a:off x="328706" y="5632824"/>
            <a:ext cx="8042835" cy="830997"/>
          </a:xfrm>
          <a:prstGeom prst="rect">
            <a:avLst/>
          </a:prstGeom>
          <a:noFill/>
        </p:spPr>
        <p:txBody>
          <a:bodyPr wrap="square" rtlCol="0">
            <a:spAutoFit/>
          </a:bodyPr>
          <a:lstStyle/>
          <a:p>
            <a:r>
              <a:rPr lang="en-US" sz="2400" dirty="0"/>
              <a:t>You can combine all of these functions to get the exact sequences you need. </a:t>
            </a:r>
          </a:p>
        </p:txBody>
      </p:sp>
    </p:spTree>
    <p:extLst>
      <p:ext uri="{BB962C8B-B14F-4D97-AF65-F5344CB8AC3E}">
        <p14:creationId xmlns:p14="http://schemas.microsoft.com/office/powerpoint/2010/main" val="319790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Some things to try with vectors:</a:t>
            </a:r>
          </a:p>
          <a:p>
            <a:pPr lvl="1"/>
            <a:r>
              <a:rPr lang="en-US" dirty="0"/>
              <a:t>Class(OBJECT NAME) – tells you the type of data stored or the type of object if you are working with things bigger than vectors. </a:t>
            </a:r>
          </a:p>
          <a:p>
            <a:pPr lvl="1"/>
            <a:endParaRPr lang="en-US" dirty="0"/>
          </a:p>
        </p:txBody>
      </p:sp>
      <p:pic>
        <p:nvPicPr>
          <p:cNvPr id="4" name="Picture 3"/>
          <p:cNvPicPr>
            <a:picLocks noChangeAspect="1"/>
          </p:cNvPicPr>
          <p:nvPr/>
        </p:nvPicPr>
        <p:blipFill>
          <a:blip r:embed="rId2"/>
          <a:stretch>
            <a:fillRect/>
          </a:stretch>
        </p:blipFill>
        <p:spPr>
          <a:xfrm>
            <a:off x="108324" y="3808505"/>
            <a:ext cx="4490478" cy="2661024"/>
          </a:xfrm>
          <a:prstGeom prst="rect">
            <a:avLst/>
          </a:prstGeom>
        </p:spPr>
      </p:pic>
    </p:spTree>
    <p:extLst>
      <p:ext uri="{BB962C8B-B14F-4D97-AF65-F5344CB8AC3E}">
        <p14:creationId xmlns:p14="http://schemas.microsoft.com/office/powerpoint/2010/main" val="3241046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Some things to try with vectors:</a:t>
            </a:r>
          </a:p>
          <a:p>
            <a:pPr lvl="1"/>
            <a:r>
              <a:rPr lang="en-US" dirty="0"/>
              <a:t>Length(OBJECT NAME): tells you the number of things in that object. </a:t>
            </a:r>
          </a:p>
          <a:p>
            <a:pPr lvl="1"/>
            <a:r>
              <a:rPr lang="en-US" dirty="0"/>
              <a:t>That can be tricky though – the length of a vector is the number of objects, but the length of a list/data frame is the number of things in a list, not the number of items of each sub variable. </a:t>
            </a:r>
          </a:p>
        </p:txBody>
      </p:sp>
    </p:spTree>
    <p:extLst>
      <p:ext uri="{BB962C8B-B14F-4D97-AF65-F5344CB8AC3E}">
        <p14:creationId xmlns:p14="http://schemas.microsoft.com/office/powerpoint/2010/main" val="3667538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5034" y="414617"/>
            <a:ext cx="6787099" cy="3888442"/>
          </a:xfrm>
          <a:prstGeom prst="rect">
            <a:avLst/>
          </a:prstGeom>
        </p:spPr>
      </p:pic>
    </p:spTree>
    <p:extLst>
      <p:ext uri="{BB962C8B-B14F-4D97-AF65-F5344CB8AC3E}">
        <p14:creationId xmlns:p14="http://schemas.microsoft.com/office/powerpoint/2010/main" val="989214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Factors</a:t>
            </a:r>
          </a:p>
          <a:p>
            <a:r>
              <a:rPr lang="en-US" dirty="0"/>
              <a:t>Use the </a:t>
            </a:r>
            <a:r>
              <a:rPr lang="en-US" dirty="0" err="1"/>
              <a:t>as.factor</a:t>
            </a:r>
            <a:r>
              <a:rPr lang="en-US" dirty="0"/>
              <a:t>(OBJECT NAME) command.</a:t>
            </a:r>
          </a:p>
          <a:p>
            <a:pPr lvl="1"/>
            <a:r>
              <a:rPr lang="en-US" dirty="0"/>
              <a:t>Let’s make a vector:</a:t>
            </a:r>
          </a:p>
          <a:p>
            <a:pPr lvl="2"/>
            <a:r>
              <a:rPr lang="en-US" dirty="0"/>
              <a:t>X = c(rep(1,5), rep(2,5))</a:t>
            </a:r>
          </a:p>
          <a:p>
            <a:pPr lvl="2"/>
            <a:r>
              <a:rPr lang="en-US" dirty="0"/>
              <a:t>X = </a:t>
            </a:r>
            <a:r>
              <a:rPr lang="en-US" dirty="0" err="1"/>
              <a:t>as.factor</a:t>
            </a:r>
            <a:r>
              <a:rPr lang="en-US" dirty="0"/>
              <a:t>(X)</a:t>
            </a:r>
          </a:p>
          <a:p>
            <a:pPr lvl="1"/>
            <a:r>
              <a:rPr lang="en-US" dirty="0"/>
              <a:t>You can also use text. </a:t>
            </a:r>
          </a:p>
          <a:p>
            <a:pPr lvl="1"/>
            <a:r>
              <a:rPr lang="en-US" dirty="0"/>
              <a:t>More on the factor() </a:t>
            </a:r>
          </a:p>
          <a:p>
            <a:pPr marL="457200" lvl="1" indent="0">
              <a:buNone/>
            </a:pPr>
            <a:r>
              <a:rPr lang="en-US" dirty="0"/>
              <a:t>command later. </a:t>
            </a:r>
          </a:p>
        </p:txBody>
      </p:sp>
      <p:pic>
        <p:nvPicPr>
          <p:cNvPr id="4" name="Picture 3"/>
          <p:cNvPicPr>
            <a:picLocks noChangeAspect="1"/>
          </p:cNvPicPr>
          <p:nvPr/>
        </p:nvPicPr>
        <p:blipFill>
          <a:blip r:embed="rId2"/>
          <a:stretch>
            <a:fillRect/>
          </a:stretch>
        </p:blipFill>
        <p:spPr>
          <a:xfrm>
            <a:off x="5189088" y="4796118"/>
            <a:ext cx="3954912" cy="2041245"/>
          </a:xfrm>
          <a:prstGeom prst="rect">
            <a:avLst/>
          </a:prstGeom>
        </p:spPr>
      </p:pic>
    </p:spTree>
    <p:extLst>
      <p:ext uri="{BB962C8B-B14F-4D97-AF65-F5344CB8AC3E}">
        <p14:creationId xmlns:p14="http://schemas.microsoft.com/office/powerpoint/2010/main" val="391819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2500" y="0"/>
            <a:ext cx="7235616" cy="6858000"/>
          </a:xfrm>
          <a:prstGeom prst="rect">
            <a:avLst/>
          </a:prstGeom>
        </p:spPr>
      </p:pic>
    </p:spTree>
    <p:extLst>
      <p:ext uri="{BB962C8B-B14F-4D97-AF65-F5344CB8AC3E}">
        <p14:creationId xmlns:p14="http://schemas.microsoft.com/office/powerpoint/2010/main" val="2421115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pic>
        <p:nvPicPr>
          <p:cNvPr id="4" name="Picture 3"/>
          <p:cNvPicPr>
            <a:picLocks noChangeAspect="1"/>
          </p:cNvPicPr>
          <p:nvPr/>
        </p:nvPicPr>
        <p:blipFill>
          <a:blip r:embed="rId2"/>
          <a:stretch>
            <a:fillRect/>
          </a:stretch>
        </p:blipFill>
        <p:spPr>
          <a:xfrm>
            <a:off x="-1" y="1417637"/>
            <a:ext cx="7754089" cy="1794715"/>
          </a:xfrm>
          <a:prstGeom prst="rect">
            <a:avLst/>
          </a:prstGeom>
        </p:spPr>
      </p:pic>
      <p:pic>
        <p:nvPicPr>
          <p:cNvPr id="5" name="Picture 4"/>
          <p:cNvPicPr>
            <a:picLocks noChangeAspect="1"/>
          </p:cNvPicPr>
          <p:nvPr/>
        </p:nvPicPr>
        <p:blipFill>
          <a:blip r:embed="rId3"/>
          <a:stretch>
            <a:fillRect/>
          </a:stretch>
        </p:blipFill>
        <p:spPr>
          <a:xfrm>
            <a:off x="-1" y="3546288"/>
            <a:ext cx="9111509" cy="667124"/>
          </a:xfrm>
          <a:prstGeom prst="rect">
            <a:avLst/>
          </a:prstGeom>
        </p:spPr>
      </p:pic>
    </p:spTree>
    <p:extLst>
      <p:ext uri="{BB962C8B-B14F-4D97-AF65-F5344CB8AC3E}">
        <p14:creationId xmlns:p14="http://schemas.microsoft.com/office/powerpoint/2010/main" val="2639122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Matrices</a:t>
            </a:r>
          </a:p>
          <a:p>
            <a:pPr lvl="1"/>
            <a:r>
              <a:rPr lang="en-US" dirty="0"/>
              <a:t>Matrices are vectors with dimensions (like a 2X3).</a:t>
            </a:r>
          </a:p>
          <a:p>
            <a:pPr lvl="1"/>
            <a:r>
              <a:rPr lang="en-US" dirty="0"/>
              <a:t>You can create a matrix with the following:</a:t>
            </a:r>
          </a:p>
          <a:p>
            <a:pPr lvl="2"/>
            <a:r>
              <a:rPr lang="en-US" dirty="0"/>
              <a:t>matrix(things to put into the matrix, rows, columns)</a:t>
            </a:r>
          </a:p>
          <a:p>
            <a:pPr lvl="2"/>
            <a:r>
              <a:rPr lang="en-US" dirty="0"/>
              <a:t>matrix(1:10, 2,5)</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349624" y="4309782"/>
            <a:ext cx="5113020" cy="2324100"/>
          </a:xfrm>
          <a:prstGeom prst="rect">
            <a:avLst/>
          </a:prstGeom>
        </p:spPr>
      </p:pic>
      <p:sp>
        <p:nvSpPr>
          <p:cNvPr id="5" name="TextBox 4"/>
          <p:cNvSpPr txBox="1"/>
          <p:nvPr/>
        </p:nvSpPr>
        <p:spPr>
          <a:xfrm>
            <a:off x="5871882" y="5483412"/>
            <a:ext cx="2495177" cy="646331"/>
          </a:xfrm>
          <a:prstGeom prst="rect">
            <a:avLst/>
          </a:prstGeom>
          <a:noFill/>
        </p:spPr>
        <p:txBody>
          <a:bodyPr wrap="square" rtlCol="0">
            <a:spAutoFit/>
          </a:bodyPr>
          <a:lstStyle/>
          <a:p>
            <a:r>
              <a:rPr lang="en-US" dirty="0"/>
              <a:t>Notice it filled in the numbers going down. </a:t>
            </a:r>
          </a:p>
        </p:txBody>
      </p:sp>
    </p:spTree>
    <p:extLst>
      <p:ext uri="{BB962C8B-B14F-4D97-AF65-F5344CB8AC3E}">
        <p14:creationId xmlns:p14="http://schemas.microsoft.com/office/powerpoint/2010/main" val="3890271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normAutofit/>
          </a:bodyPr>
          <a:lstStyle/>
          <a:p>
            <a:r>
              <a:rPr lang="en-US" dirty="0"/>
              <a:t>Now what are the [,1] and [1,]?</a:t>
            </a:r>
          </a:p>
          <a:p>
            <a:pPr lvl="1"/>
            <a:r>
              <a:rPr lang="en-US" dirty="0"/>
              <a:t>Matrices are called by listing [row, column]</a:t>
            </a:r>
          </a:p>
          <a:p>
            <a:pPr lvl="1"/>
            <a:r>
              <a:rPr lang="en-US" dirty="0"/>
              <a:t>If you all one row or all one column:</a:t>
            </a:r>
          </a:p>
          <a:p>
            <a:pPr lvl="2"/>
            <a:r>
              <a:rPr lang="en-US" dirty="0"/>
              <a:t>fun[1, ]</a:t>
            </a:r>
          </a:p>
          <a:p>
            <a:pPr lvl="2"/>
            <a:r>
              <a:rPr lang="en-US" dirty="0"/>
              <a:t>Leave the indicator blank, and it will assume you want ALL of them. </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233083" y="4421841"/>
            <a:ext cx="4144682" cy="2502827"/>
          </a:xfrm>
          <a:prstGeom prst="rect">
            <a:avLst/>
          </a:prstGeom>
        </p:spPr>
      </p:pic>
    </p:spTree>
    <p:extLst>
      <p:ext uri="{BB962C8B-B14F-4D97-AF65-F5344CB8AC3E}">
        <p14:creationId xmlns:p14="http://schemas.microsoft.com/office/powerpoint/2010/main" val="2350694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What if I want to combine things?</a:t>
            </a:r>
          </a:p>
          <a:p>
            <a:pPr lvl="1"/>
            <a:r>
              <a:rPr lang="en-US" dirty="0"/>
              <a:t>You can’t use c(row, row) – c is for vectors because there’s only one row.</a:t>
            </a:r>
          </a:p>
          <a:p>
            <a:pPr lvl="1"/>
            <a:r>
              <a:rPr lang="en-US" dirty="0"/>
              <a:t>You can use:</a:t>
            </a:r>
          </a:p>
          <a:p>
            <a:pPr lvl="2"/>
            <a:r>
              <a:rPr lang="en-US" dirty="0" err="1"/>
              <a:t>cbind</a:t>
            </a:r>
            <a:r>
              <a:rPr lang="en-US" dirty="0"/>
              <a:t>(column, column)</a:t>
            </a:r>
          </a:p>
          <a:p>
            <a:pPr lvl="2"/>
            <a:r>
              <a:rPr lang="en-US" dirty="0" err="1"/>
              <a:t>rbind</a:t>
            </a:r>
            <a:r>
              <a:rPr lang="en-US" dirty="0"/>
              <a:t>(row, row)</a:t>
            </a:r>
          </a:p>
          <a:p>
            <a:pPr lvl="1"/>
            <a:r>
              <a:rPr lang="en-US" dirty="0"/>
              <a:t>Let’s combine two vectors:</a:t>
            </a:r>
          </a:p>
        </p:txBody>
      </p:sp>
    </p:spTree>
    <p:extLst>
      <p:ext uri="{BB962C8B-B14F-4D97-AF65-F5344CB8AC3E}">
        <p14:creationId xmlns:p14="http://schemas.microsoft.com/office/powerpoint/2010/main" val="235069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X = c(1:5) (note x = 1:5 is the same thing)</a:t>
            </a:r>
          </a:p>
          <a:p>
            <a:r>
              <a:rPr lang="en-US" dirty="0"/>
              <a:t>Y = c(6:10)</a:t>
            </a:r>
          </a:p>
          <a:p>
            <a:r>
              <a:rPr lang="en-US" dirty="0" err="1"/>
              <a:t>cbind</a:t>
            </a:r>
            <a:r>
              <a:rPr lang="en-US" dirty="0"/>
              <a:t>(</a:t>
            </a:r>
            <a:r>
              <a:rPr lang="en-US" dirty="0" err="1"/>
              <a:t>x,y</a:t>
            </a:r>
            <a:r>
              <a:rPr lang="en-US" dirty="0"/>
              <a:t>)</a:t>
            </a:r>
          </a:p>
          <a:p>
            <a:r>
              <a:rPr lang="en-US" dirty="0" err="1"/>
              <a:t>rbind</a:t>
            </a:r>
            <a:r>
              <a:rPr lang="en-US" dirty="0"/>
              <a:t>(</a:t>
            </a:r>
            <a:r>
              <a:rPr lang="en-US" dirty="0" err="1"/>
              <a:t>x,y</a:t>
            </a:r>
            <a:r>
              <a:rPr lang="en-US" dirty="0"/>
              <a:t>)</a:t>
            </a:r>
          </a:p>
        </p:txBody>
      </p:sp>
      <p:pic>
        <p:nvPicPr>
          <p:cNvPr id="4" name="Picture 3"/>
          <p:cNvPicPr>
            <a:picLocks noChangeAspect="1"/>
          </p:cNvPicPr>
          <p:nvPr/>
        </p:nvPicPr>
        <p:blipFill>
          <a:blip r:embed="rId2"/>
          <a:stretch>
            <a:fillRect/>
          </a:stretch>
        </p:blipFill>
        <p:spPr>
          <a:xfrm>
            <a:off x="2998693" y="2303928"/>
            <a:ext cx="2200835" cy="2985481"/>
          </a:xfrm>
          <a:prstGeom prst="rect">
            <a:avLst/>
          </a:prstGeom>
        </p:spPr>
      </p:pic>
      <p:pic>
        <p:nvPicPr>
          <p:cNvPr id="5" name="Picture 4"/>
          <p:cNvPicPr>
            <a:picLocks noChangeAspect="1"/>
          </p:cNvPicPr>
          <p:nvPr/>
        </p:nvPicPr>
        <p:blipFill>
          <a:blip r:embed="rId3"/>
          <a:stretch>
            <a:fillRect/>
          </a:stretch>
        </p:blipFill>
        <p:spPr>
          <a:xfrm>
            <a:off x="5463362" y="5289409"/>
            <a:ext cx="3552144" cy="1332054"/>
          </a:xfrm>
          <a:prstGeom prst="rect">
            <a:avLst/>
          </a:prstGeom>
        </p:spPr>
      </p:pic>
    </p:spTree>
    <p:extLst>
      <p:ext uri="{BB962C8B-B14F-4D97-AF65-F5344CB8AC3E}">
        <p14:creationId xmlns:p14="http://schemas.microsoft.com/office/powerpoint/2010/main" val="235069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Be careful when the objects are not the same length:</a:t>
            </a:r>
          </a:p>
        </p:txBody>
      </p:sp>
      <p:pic>
        <p:nvPicPr>
          <p:cNvPr id="4" name="Picture 3"/>
          <p:cNvPicPr>
            <a:picLocks noChangeAspect="1"/>
          </p:cNvPicPr>
          <p:nvPr/>
        </p:nvPicPr>
        <p:blipFill>
          <a:blip r:embed="rId2"/>
          <a:stretch>
            <a:fillRect/>
          </a:stretch>
        </p:blipFill>
        <p:spPr>
          <a:xfrm>
            <a:off x="189005" y="2822389"/>
            <a:ext cx="8907927" cy="3796552"/>
          </a:xfrm>
          <a:prstGeom prst="rect">
            <a:avLst/>
          </a:prstGeom>
        </p:spPr>
      </p:pic>
    </p:spTree>
    <p:extLst>
      <p:ext uri="{BB962C8B-B14F-4D97-AF65-F5344CB8AC3E}">
        <p14:creationId xmlns:p14="http://schemas.microsoft.com/office/powerpoint/2010/main" val="153644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Matrices are like vectors, everything must be of the same class/type (all numeric, all character, etc.)</a:t>
            </a:r>
          </a:p>
        </p:txBody>
      </p:sp>
    </p:spTree>
    <p:extLst>
      <p:ext uri="{BB962C8B-B14F-4D97-AF65-F5344CB8AC3E}">
        <p14:creationId xmlns:p14="http://schemas.microsoft.com/office/powerpoint/2010/main" val="597037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Data Frames are your friend</a:t>
            </a:r>
          </a:p>
          <a:p>
            <a:pPr lvl="1"/>
            <a:r>
              <a:rPr lang="en-US" dirty="0"/>
              <a:t>We will use these the most often.</a:t>
            </a:r>
          </a:p>
          <a:p>
            <a:pPr lvl="1"/>
            <a:r>
              <a:rPr lang="en-US" dirty="0"/>
              <a:t>They are special matrices, where everything must be the same length.</a:t>
            </a:r>
          </a:p>
          <a:p>
            <a:pPr lvl="1"/>
            <a:r>
              <a:rPr lang="en-US" dirty="0"/>
              <a:t>BUT the columns can be different classes.</a:t>
            </a:r>
          </a:p>
          <a:p>
            <a:pPr lvl="2"/>
            <a:r>
              <a:rPr lang="en-US" dirty="0"/>
              <a:t>So you can have characters, </a:t>
            </a:r>
            <a:r>
              <a:rPr lang="en-US" dirty="0" err="1"/>
              <a:t>logicals</a:t>
            </a:r>
            <a:r>
              <a:rPr lang="en-US" dirty="0"/>
              <a:t>, and numbers all together.  </a:t>
            </a:r>
          </a:p>
        </p:txBody>
      </p:sp>
    </p:spTree>
    <p:extLst>
      <p:ext uri="{BB962C8B-B14F-4D97-AF65-F5344CB8AC3E}">
        <p14:creationId xmlns:p14="http://schemas.microsoft.com/office/powerpoint/2010/main" val="1904203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Before talking about how to call values in a data frame, let’s talk about lists.</a:t>
            </a:r>
          </a:p>
          <a:p>
            <a:r>
              <a:rPr lang="en-US" dirty="0"/>
              <a:t>Lists are </a:t>
            </a:r>
            <a:r>
              <a:rPr lang="en-US" i="1" dirty="0"/>
              <a:t>vectors </a:t>
            </a:r>
            <a:r>
              <a:rPr lang="en-US" dirty="0"/>
              <a:t>that allow you to have different classes/types.</a:t>
            </a:r>
          </a:p>
          <a:p>
            <a:pPr lvl="1"/>
            <a:r>
              <a:rPr lang="en-US" dirty="0"/>
              <a:t>Lists are handy because they allow you to have different lengths of groups, unlike data frames.</a:t>
            </a:r>
          </a:p>
          <a:p>
            <a:pPr lvl="1"/>
            <a:r>
              <a:rPr lang="en-US" dirty="0"/>
              <a:t>You can create them with the list() function.  </a:t>
            </a:r>
          </a:p>
          <a:p>
            <a:endParaRPr lang="en-US" dirty="0"/>
          </a:p>
          <a:p>
            <a:endParaRPr lang="en-US" dirty="0"/>
          </a:p>
          <a:p>
            <a:endParaRPr lang="en-US" dirty="0"/>
          </a:p>
        </p:txBody>
      </p:sp>
    </p:spTree>
    <p:extLst>
      <p:ext uri="{BB962C8B-B14F-4D97-AF65-F5344CB8AC3E}">
        <p14:creationId xmlns:p14="http://schemas.microsoft.com/office/powerpoint/2010/main" val="3890271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388" y="0"/>
            <a:ext cx="3965388" cy="4573938"/>
          </a:xfrm>
          <a:prstGeom prst="rect">
            <a:avLst/>
          </a:prstGeom>
        </p:spPr>
      </p:pic>
      <p:pic>
        <p:nvPicPr>
          <p:cNvPr id="5" name="Picture 4"/>
          <p:cNvPicPr>
            <a:picLocks noChangeAspect="1"/>
          </p:cNvPicPr>
          <p:nvPr/>
        </p:nvPicPr>
        <p:blipFill>
          <a:blip r:embed="rId3"/>
          <a:stretch>
            <a:fillRect/>
          </a:stretch>
        </p:blipFill>
        <p:spPr>
          <a:xfrm>
            <a:off x="4571999" y="0"/>
            <a:ext cx="4628281" cy="3680759"/>
          </a:xfrm>
          <a:prstGeom prst="rect">
            <a:avLst/>
          </a:prstGeom>
        </p:spPr>
      </p:pic>
      <p:sp>
        <p:nvSpPr>
          <p:cNvPr id="6" name="TextBox 5"/>
          <p:cNvSpPr txBox="1"/>
          <p:nvPr/>
        </p:nvSpPr>
        <p:spPr>
          <a:xfrm>
            <a:off x="348128" y="4770433"/>
            <a:ext cx="8447741" cy="1938992"/>
          </a:xfrm>
          <a:prstGeom prst="rect">
            <a:avLst/>
          </a:prstGeom>
          <a:noFill/>
        </p:spPr>
        <p:txBody>
          <a:bodyPr wrap="square" rtlCol="0">
            <a:spAutoFit/>
          </a:bodyPr>
          <a:lstStyle/>
          <a:p>
            <a:r>
              <a:rPr lang="en-US" sz="2400" dirty="0"/>
              <a:t>What’s with the [[]]?</a:t>
            </a:r>
          </a:p>
          <a:p>
            <a:pPr marL="285750" indent="-285750">
              <a:buFontTx/>
              <a:buChar char="-"/>
            </a:pPr>
            <a:r>
              <a:rPr lang="en-US" sz="2400" dirty="0"/>
              <a:t>[[]] indicates which number of the list the smaller vector is, while [] indicate which item in that smaller vector.   </a:t>
            </a:r>
          </a:p>
          <a:p>
            <a:pPr marL="285750" indent="-285750">
              <a:buFontTx/>
              <a:buChar char="-"/>
            </a:pPr>
            <a:r>
              <a:rPr lang="en-US" sz="2400" dirty="0"/>
              <a:t>Try getting d out of the b list:</a:t>
            </a:r>
          </a:p>
          <a:p>
            <a:pPr marL="285750" indent="-285750">
              <a:buFontTx/>
              <a:buChar char="-"/>
            </a:pPr>
            <a:endParaRPr lang="en-US" sz="2400" dirty="0"/>
          </a:p>
        </p:txBody>
      </p:sp>
      <p:pic>
        <p:nvPicPr>
          <p:cNvPr id="7" name="Picture 6"/>
          <p:cNvPicPr>
            <a:picLocks noChangeAspect="1"/>
          </p:cNvPicPr>
          <p:nvPr/>
        </p:nvPicPr>
        <p:blipFill>
          <a:blip r:embed="rId4"/>
          <a:stretch>
            <a:fillRect/>
          </a:stretch>
        </p:blipFill>
        <p:spPr>
          <a:xfrm>
            <a:off x="7598333" y="5998225"/>
            <a:ext cx="1257300" cy="711200"/>
          </a:xfrm>
          <a:prstGeom prst="rect">
            <a:avLst/>
          </a:prstGeom>
        </p:spPr>
      </p:pic>
    </p:spTree>
    <p:extLst>
      <p:ext uri="{BB962C8B-B14F-4D97-AF65-F5344CB8AC3E}">
        <p14:creationId xmlns:p14="http://schemas.microsoft.com/office/powerpoint/2010/main" val="3869468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RStudio</a:t>
            </a:r>
          </a:p>
        </p:txBody>
      </p:sp>
      <p:sp>
        <p:nvSpPr>
          <p:cNvPr id="3" name="Content Placeholder 2"/>
          <p:cNvSpPr>
            <a:spLocks noGrp="1"/>
          </p:cNvSpPr>
          <p:nvPr>
            <p:ph idx="1"/>
          </p:nvPr>
        </p:nvSpPr>
        <p:spPr/>
        <p:txBody>
          <a:bodyPr/>
          <a:lstStyle/>
          <a:p>
            <a:r>
              <a:rPr lang="en-US" dirty="0"/>
              <a:t>For the love of sanity RStudio:</a:t>
            </a:r>
          </a:p>
          <a:p>
            <a:pPr lvl="1"/>
            <a:r>
              <a:rPr lang="en-US" dirty="0">
                <a:hlinkClick r:id="rId2"/>
              </a:rPr>
              <a:t>http://www.rstudio.org/</a:t>
            </a:r>
            <a:r>
              <a:rPr lang="en-US" dirty="0"/>
              <a:t> </a:t>
            </a:r>
          </a:p>
        </p:txBody>
      </p:sp>
    </p:spTree>
    <p:extLst>
      <p:ext uri="{BB962C8B-B14F-4D97-AF65-F5344CB8AC3E}">
        <p14:creationId xmlns:p14="http://schemas.microsoft.com/office/powerpoint/2010/main" val="565177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Lists can also have names:</a:t>
            </a:r>
          </a:p>
          <a:p>
            <a:pPr lvl="1"/>
            <a:r>
              <a:rPr lang="en-US" dirty="0"/>
              <a:t>names(b) = c(“fun”, “times”, “had”)</a:t>
            </a:r>
          </a:p>
        </p:txBody>
      </p:sp>
      <p:pic>
        <p:nvPicPr>
          <p:cNvPr id="4" name="Picture 3"/>
          <p:cNvPicPr>
            <a:picLocks noChangeAspect="1"/>
          </p:cNvPicPr>
          <p:nvPr/>
        </p:nvPicPr>
        <p:blipFill>
          <a:blip r:embed="rId2"/>
          <a:stretch>
            <a:fillRect/>
          </a:stretch>
        </p:blipFill>
        <p:spPr>
          <a:xfrm>
            <a:off x="348129" y="2810434"/>
            <a:ext cx="5507024" cy="4047565"/>
          </a:xfrm>
          <a:prstGeom prst="rect">
            <a:avLst/>
          </a:prstGeom>
        </p:spPr>
      </p:pic>
      <p:sp>
        <p:nvSpPr>
          <p:cNvPr id="5" name="TextBox 4"/>
          <p:cNvSpPr txBox="1"/>
          <p:nvPr/>
        </p:nvSpPr>
        <p:spPr>
          <a:xfrm>
            <a:off x="6245412" y="3302000"/>
            <a:ext cx="2146854" cy="646331"/>
          </a:xfrm>
          <a:prstGeom prst="rect">
            <a:avLst/>
          </a:prstGeom>
          <a:noFill/>
        </p:spPr>
        <p:txBody>
          <a:bodyPr wrap="none" rtlCol="0">
            <a:spAutoFit/>
          </a:bodyPr>
          <a:lstStyle/>
          <a:p>
            <a:r>
              <a:rPr lang="en-US" dirty="0"/>
              <a:t>Now try to get d out:</a:t>
            </a:r>
          </a:p>
          <a:p>
            <a:endParaRPr lang="en-US" dirty="0"/>
          </a:p>
        </p:txBody>
      </p:sp>
      <p:pic>
        <p:nvPicPr>
          <p:cNvPr id="6" name="Picture 5"/>
          <p:cNvPicPr>
            <a:picLocks noChangeAspect="1"/>
          </p:cNvPicPr>
          <p:nvPr/>
        </p:nvPicPr>
        <p:blipFill>
          <a:blip r:embed="rId3"/>
          <a:stretch>
            <a:fillRect/>
          </a:stretch>
        </p:blipFill>
        <p:spPr>
          <a:xfrm>
            <a:off x="6245412" y="3800287"/>
            <a:ext cx="2171506" cy="1623359"/>
          </a:xfrm>
          <a:prstGeom prst="rect">
            <a:avLst/>
          </a:prstGeom>
        </p:spPr>
      </p:pic>
    </p:spTree>
    <p:extLst>
      <p:ext uri="{BB962C8B-B14F-4D97-AF65-F5344CB8AC3E}">
        <p14:creationId xmlns:p14="http://schemas.microsoft.com/office/powerpoint/2010/main" val="699817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Why even talk about lists when most of our data is going to be data frames?</a:t>
            </a:r>
          </a:p>
          <a:p>
            <a:pPr lvl="1"/>
            <a:r>
              <a:rPr lang="en-US" dirty="0"/>
              <a:t>When you save data from a function (like </a:t>
            </a:r>
            <a:r>
              <a:rPr lang="en-US" dirty="0" err="1"/>
              <a:t>anova</a:t>
            </a:r>
            <a:r>
              <a:rPr lang="en-US" dirty="0"/>
              <a:t> or regression), you will often get all the information from that function as a list.</a:t>
            </a:r>
          </a:p>
          <a:p>
            <a:pPr lvl="1"/>
            <a:r>
              <a:rPr lang="en-US" dirty="0"/>
              <a:t>It </a:t>
            </a:r>
            <a:r>
              <a:rPr lang="en-US" i="1" dirty="0"/>
              <a:t>really</a:t>
            </a:r>
            <a:r>
              <a:rPr lang="en-US" dirty="0"/>
              <a:t> helps to know how the heck to get the piece of information you need – especially when it’s not provided automatically with the summary function. </a:t>
            </a:r>
          </a:p>
          <a:p>
            <a:endParaRPr lang="en-US" dirty="0"/>
          </a:p>
        </p:txBody>
      </p:sp>
    </p:spTree>
    <p:extLst>
      <p:ext uri="{BB962C8B-B14F-4D97-AF65-F5344CB8AC3E}">
        <p14:creationId xmlns:p14="http://schemas.microsoft.com/office/powerpoint/2010/main" val="3890271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470" y="317962"/>
            <a:ext cx="2313554" cy="461665"/>
          </a:xfrm>
          <a:prstGeom prst="rect">
            <a:avLst/>
          </a:prstGeom>
          <a:noFill/>
        </p:spPr>
        <p:txBody>
          <a:bodyPr wrap="none" rtlCol="0">
            <a:spAutoFit/>
          </a:bodyPr>
          <a:lstStyle/>
          <a:p>
            <a:r>
              <a:rPr lang="en-US" sz="2400" dirty="0"/>
              <a:t>A quick example:</a:t>
            </a:r>
          </a:p>
        </p:txBody>
      </p:sp>
      <p:pic>
        <p:nvPicPr>
          <p:cNvPr id="5" name="Picture 4"/>
          <p:cNvPicPr>
            <a:picLocks noChangeAspect="1"/>
          </p:cNvPicPr>
          <p:nvPr/>
        </p:nvPicPr>
        <p:blipFill>
          <a:blip r:embed="rId2"/>
          <a:stretch>
            <a:fillRect/>
          </a:stretch>
        </p:blipFill>
        <p:spPr>
          <a:xfrm>
            <a:off x="251759" y="779627"/>
            <a:ext cx="7581900" cy="1485900"/>
          </a:xfrm>
          <a:prstGeom prst="rect">
            <a:avLst/>
          </a:prstGeom>
        </p:spPr>
      </p:pic>
      <p:pic>
        <p:nvPicPr>
          <p:cNvPr id="6" name="Picture 5"/>
          <p:cNvPicPr>
            <a:picLocks noChangeAspect="1"/>
          </p:cNvPicPr>
          <p:nvPr/>
        </p:nvPicPr>
        <p:blipFill>
          <a:blip r:embed="rId3"/>
          <a:stretch>
            <a:fillRect/>
          </a:stretch>
        </p:blipFill>
        <p:spPr>
          <a:xfrm>
            <a:off x="251759" y="2265527"/>
            <a:ext cx="5829300" cy="4521200"/>
          </a:xfrm>
          <a:prstGeom prst="rect">
            <a:avLst/>
          </a:prstGeom>
        </p:spPr>
      </p:pic>
    </p:spTree>
    <p:extLst>
      <p:ext uri="{BB962C8B-B14F-4D97-AF65-F5344CB8AC3E}">
        <p14:creationId xmlns:p14="http://schemas.microsoft.com/office/powerpoint/2010/main" val="390590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647" y="239060"/>
            <a:ext cx="4786887" cy="461665"/>
          </a:xfrm>
          <a:prstGeom prst="rect">
            <a:avLst/>
          </a:prstGeom>
          <a:noFill/>
        </p:spPr>
        <p:txBody>
          <a:bodyPr wrap="none" rtlCol="0">
            <a:spAutoFit/>
          </a:bodyPr>
          <a:lstStyle/>
          <a:p>
            <a:r>
              <a:rPr lang="en-US" sz="2400" dirty="0"/>
              <a:t>So what if you wanted the residuals?</a:t>
            </a:r>
          </a:p>
        </p:txBody>
      </p:sp>
      <p:pic>
        <p:nvPicPr>
          <p:cNvPr id="3" name="Picture 2"/>
          <p:cNvPicPr>
            <a:picLocks noChangeAspect="1"/>
          </p:cNvPicPr>
          <p:nvPr/>
        </p:nvPicPr>
        <p:blipFill>
          <a:blip r:embed="rId2"/>
          <a:stretch>
            <a:fillRect/>
          </a:stretch>
        </p:blipFill>
        <p:spPr>
          <a:xfrm>
            <a:off x="304800" y="856876"/>
            <a:ext cx="8534400" cy="1993900"/>
          </a:xfrm>
          <a:prstGeom prst="rect">
            <a:avLst/>
          </a:prstGeom>
        </p:spPr>
      </p:pic>
    </p:spTree>
    <p:extLst>
      <p:ext uri="{BB962C8B-B14F-4D97-AF65-F5344CB8AC3E}">
        <p14:creationId xmlns:p14="http://schemas.microsoft.com/office/powerpoint/2010/main" val="2141275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Now what is up with the $?</a:t>
            </a:r>
          </a:p>
          <a:p>
            <a:pPr lvl="1"/>
            <a:r>
              <a:rPr lang="en-US" dirty="0"/>
              <a:t>Lists and data frames are dimensional, so you can use the following to find something:</a:t>
            </a:r>
          </a:p>
          <a:p>
            <a:pPr lvl="2"/>
            <a:r>
              <a:rPr lang="en-US" dirty="0"/>
              <a:t>Lists: [[number]][number]</a:t>
            </a:r>
          </a:p>
          <a:p>
            <a:pPr lvl="2"/>
            <a:r>
              <a:rPr lang="en-US" dirty="0"/>
              <a:t>DF: [row, column]</a:t>
            </a:r>
          </a:p>
          <a:p>
            <a:pPr lvl="1"/>
            <a:endParaRPr lang="en-US" dirty="0"/>
          </a:p>
        </p:txBody>
      </p:sp>
    </p:spTree>
    <p:extLst>
      <p:ext uri="{BB962C8B-B14F-4D97-AF65-F5344CB8AC3E}">
        <p14:creationId xmlns:p14="http://schemas.microsoft.com/office/powerpoint/2010/main" val="3890271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That’s tedious.</a:t>
            </a:r>
          </a:p>
          <a:p>
            <a:r>
              <a:rPr lang="en-US" dirty="0"/>
              <a:t>If they have names, you can use the $ to indicate the column (or sub-vector) name.</a:t>
            </a:r>
          </a:p>
          <a:p>
            <a:r>
              <a:rPr lang="en-US" dirty="0"/>
              <a:t>Therefore:</a:t>
            </a:r>
          </a:p>
          <a:p>
            <a:pPr lvl="1"/>
            <a:r>
              <a:rPr lang="en-US" dirty="0" err="1"/>
              <a:t>airquality$Temp</a:t>
            </a:r>
            <a:r>
              <a:rPr lang="en-US" dirty="0"/>
              <a:t> and </a:t>
            </a:r>
            <a:r>
              <a:rPr lang="en-US" dirty="0" err="1"/>
              <a:t>airquality</a:t>
            </a:r>
            <a:r>
              <a:rPr lang="en-US" dirty="0"/>
              <a:t>[,4] are the same thing.</a:t>
            </a:r>
          </a:p>
          <a:p>
            <a:pPr lvl="1"/>
            <a:endParaRPr lang="en-US" dirty="0"/>
          </a:p>
        </p:txBody>
      </p:sp>
    </p:spTree>
    <p:extLst>
      <p:ext uri="{BB962C8B-B14F-4D97-AF65-F5344CB8AC3E}">
        <p14:creationId xmlns:p14="http://schemas.microsoft.com/office/powerpoint/2010/main" val="2442525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REMEMBER:</a:t>
            </a:r>
          </a:p>
          <a:p>
            <a:pPr lvl="1"/>
            <a:r>
              <a:rPr lang="en-US" dirty="0"/>
              <a:t>Just because you know that the </a:t>
            </a:r>
            <a:r>
              <a:rPr lang="en-US" dirty="0" err="1"/>
              <a:t>airquality</a:t>
            </a:r>
            <a:r>
              <a:rPr lang="en-US" dirty="0"/>
              <a:t> dataset is open and Temp is a variable, doesn’t mean that R cares.</a:t>
            </a:r>
          </a:p>
          <a:p>
            <a:pPr lvl="1"/>
            <a:r>
              <a:rPr lang="en-US" dirty="0"/>
              <a:t>You must specify what object to look at for the Temp piece.</a:t>
            </a:r>
          </a:p>
        </p:txBody>
      </p:sp>
    </p:spTree>
    <p:extLst>
      <p:ext uri="{BB962C8B-B14F-4D97-AF65-F5344CB8AC3E}">
        <p14:creationId xmlns:p14="http://schemas.microsoft.com/office/powerpoint/2010/main" val="3268401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You can also do the following:</a:t>
            </a:r>
          </a:p>
          <a:p>
            <a:pPr lvl="1"/>
            <a:r>
              <a:rPr lang="en-US" dirty="0"/>
              <a:t>with(OBJECT NAME, THING YOU WANT TO DO)</a:t>
            </a:r>
          </a:p>
          <a:p>
            <a:pPr lvl="2"/>
            <a:r>
              <a:rPr lang="en-US" dirty="0"/>
              <a:t>With applies the data frame/list name to all the variables you are using.  It basically says “hey the stuff they want you to use is HERE”.</a:t>
            </a:r>
          </a:p>
          <a:p>
            <a:pPr lvl="1"/>
            <a:r>
              <a:rPr lang="en-US" dirty="0"/>
              <a:t>attach(OBJECT NAME)</a:t>
            </a:r>
          </a:p>
          <a:p>
            <a:pPr lvl="2"/>
            <a:r>
              <a:rPr lang="en-US" dirty="0"/>
              <a:t>Attach does the same thing, but it’s more permanent. It leaves that object open the whole time.</a:t>
            </a:r>
          </a:p>
          <a:p>
            <a:pPr lvl="2"/>
            <a:r>
              <a:rPr lang="en-US" dirty="0"/>
              <a:t>This version can get tricky if you have multiple things with the same name you are trying to use. </a:t>
            </a:r>
          </a:p>
        </p:txBody>
      </p:sp>
    </p:spTree>
    <p:extLst>
      <p:ext uri="{BB962C8B-B14F-4D97-AF65-F5344CB8AC3E}">
        <p14:creationId xmlns:p14="http://schemas.microsoft.com/office/powerpoint/2010/main" val="844194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a:xfrm>
            <a:off x="457200" y="1600200"/>
            <a:ext cx="5220447" cy="4525963"/>
          </a:xfrm>
        </p:spPr>
        <p:txBody>
          <a:bodyPr/>
          <a:lstStyle/>
          <a:p>
            <a:r>
              <a:rPr lang="en-US" dirty="0"/>
              <a:t>Let’s say you want to change from one type to another:</a:t>
            </a:r>
          </a:p>
          <a:p>
            <a:pPr lvl="1"/>
            <a:r>
              <a:rPr lang="en-US" dirty="0" err="1"/>
              <a:t>as.data.frame</a:t>
            </a:r>
            <a:endParaRPr lang="en-US" dirty="0"/>
          </a:p>
          <a:p>
            <a:pPr lvl="1"/>
            <a:r>
              <a:rPr lang="en-US" dirty="0" err="1"/>
              <a:t>as.numeric</a:t>
            </a:r>
            <a:endParaRPr lang="en-US" dirty="0"/>
          </a:p>
          <a:p>
            <a:pPr lvl="1"/>
            <a:r>
              <a:rPr lang="en-US" dirty="0" err="1"/>
              <a:t>as.factor</a:t>
            </a:r>
            <a:endParaRPr lang="en-US" dirty="0"/>
          </a:p>
          <a:p>
            <a:pPr lvl="1"/>
            <a:r>
              <a:rPr lang="en-US" dirty="0" err="1"/>
              <a:t>as.logical</a:t>
            </a:r>
            <a:endParaRPr lang="en-US" dirty="0"/>
          </a:p>
          <a:p>
            <a:pPr lvl="1"/>
            <a:r>
              <a:rPr lang="en-US" dirty="0"/>
              <a:t>Etc. </a:t>
            </a:r>
          </a:p>
        </p:txBody>
      </p:sp>
      <p:pic>
        <p:nvPicPr>
          <p:cNvPr id="5" name="Picture 4"/>
          <p:cNvPicPr>
            <a:picLocks noChangeAspect="1"/>
          </p:cNvPicPr>
          <p:nvPr/>
        </p:nvPicPr>
        <p:blipFill>
          <a:blip r:embed="rId2"/>
          <a:stretch>
            <a:fillRect/>
          </a:stretch>
        </p:blipFill>
        <p:spPr>
          <a:xfrm>
            <a:off x="6471771" y="1417638"/>
            <a:ext cx="2552700" cy="5156200"/>
          </a:xfrm>
          <a:prstGeom prst="rect">
            <a:avLst/>
          </a:prstGeom>
        </p:spPr>
      </p:pic>
    </p:spTree>
    <p:extLst>
      <p:ext uri="{BB962C8B-B14F-4D97-AF65-F5344CB8AC3E}">
        <p14:creationId xmlns:p14="http://schemas.microsoft.com/office/powerpoint/2010/main" val="3890271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Let’s make a character vector:</a:t>
            </a:r>
          </a:p>
          <a:p>
            <a:pPr lvl="1"/>
            <a:r>
              <a:rPr lang="en-US" dirty="0"/>
              <a:t>Y = c(“a”, “b”, “c”)</a:t>
            </a:r>
          </a:p>
          <a:p>
            <a:pPr lvl="1"/>
            <a:r>
              <a:rPr lang="en-US" dirty="0"/>
              <a:t>Try changing that to other types of data:</a:t>
            </a:r>
          </a:p>
          <a:p>
            <a:pPr lvl="2"/>
            <a:r>
              <a:rPr lang="en-US" dirty="0"/>
              <a:t>X = </a:t>
            </a:r>
            <a:r>
              <a:rPr lang="en-US" dirty="0" err="1"/>
              <a:t>as.numeric</a:t>
            </a:r>
            <a:r>
              <a:rPr lang="en-US" dirty="0"/>
              <a:t>(y)</a:t>
            </a:r>
          </a:p>
          <a:p>
            <a:pPr lvl="2"/>
            <a:endParaRPr lang="en-US" dirty="0"/>
          </a:p>
        </p:txBody>
      </p:sp>
      <p:pic>
        <p:nvPicPr>
          <p:cNvPr id="4" name="Picture 3"/>
          <p:cNvPicPr>
            <a:picLocks noChangeAspect="1"/>
          </p:cNvPicPr>
          <p:nvPr/>
        </p:nvPicPr>
        <p:blipFill>
          <a:blip r:embed="rId2"/>
          <a:stretch>
            <a:fillRect/>
          </a:stretch>
        </p:blipFill>
        <p:spPr>
          <a:xfrm>
            <a:off x="225611" y="3852582"/>
            <a:ext cx="5836609" cy="3005418"/>
          </a:xfrm>
          <a:prstGeom prst="rect">
            <a:avLst/>
          </a:prstGeom>
        </p:spPr>
      </p:pic>
    </p:spTree>
    <p:extLst>
      <p:ext uri="{BB962C8B-B14F-4D97-AF65-F5344CB8AC3E}">
        <p14:creationId xmlns:p14="http://schemas.microsoft.com/office/powerpoint/2010/main" val="2986637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09600"/>
            <a:ext cx="9144000" cy="5636419"/>
          </a:xfrm>
          <a:prstGeom prst="rect">
            <a:avLst/>
          </a:prstGeom>
        </p:spPr>
      </p:pic>
    </p:spTree>
    <p:extLst>
      <p:ext uri="{BB962C8B-B14F-4D97-AF65-F5344CB8AC3E}">
        <p14:creationId xmlns:p14="http://schemas.microsoft.com/office/powerpoint/2010/main" val="31653674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Types</a:t>
            </a:r>
          </a:p>
        </p:txBody>
      </p:sp>
      <p:sp>
        <p:nvSpPr>
          <p:cNvPr id="3" name="Content Placeholder 2"/>
          <p:cNvSpPr>
            <a:spLocks noGrp="1"/>
          </p:cNvSpPr>
          <p:nvPr>
            <p:ph idx="1"/>
          </p:nvPr>
        </p:nvSpPr>
        <p:spPr/>
        <p:txBody>
          <a:bodyPr/>
          <a:lstStyle/>
          <a:p>
            <a:r>
              <a:rPr lang="en-US" dirty="0"/>
              <a:t>Summary: it’s good to understand types of objects, because it allows you to understand:</a:t>
            </a:r>
          </a:p>
          <a:p>
            <a:pPr lvl="1"/>
            <a:r>
              <a:rPr lang="en-US" dirty="0"/>
              <a:t>How to get to the information you need</a:t>
            </a:r>
          </a:p>
          <a:p>
            <a:pPr lvl="1"/>
            <a:r>
              <a:rPr lang="en-US" dirty="0"/>
              <a:t>Why you might be getting </a:t>
            </a:r>
            <a:r>
              <a:rPr lang="en-US" dirty="0" err="1"/>
              <a:t>NaN</a:t>
            </a:r>
            <a:r>
              <a:rPr lang="en-US" dirty="0"/>
              <a:t> or NA values</a:t>
            </a:r>
          </a:p>
          <a:p>
            <a:pPr lvl="1"/>
            <a:r>
              <a:rPr lang="en-US" dirty="0"/>
              <a:t>Etc.</a:t>
            </a:r>
          </a:p>
          <a:p>
            <a:pPr lvl="1"/>
            <a:endParaRPr lang="en-US" dirty="0"/>
          </a:p>
        </p:txBody>
      </p:sp>
    </p:spTree>
    <p:extLst>
      <p:ext uri="{BB962C8B-B14F-4D97-AF65-F5344CB8AC3E}">
        <p14:creationId xmlns:p14="http://schemas.microsoft.com/office/powerpoint/2010/main" val="16167841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Subsetting</a:t>
            </a:r>
            <a:endParaRPr lang="en-US" dirty="0"/>
          </a:p>
        </p:txBody>
      </p:sp>
      <p:sp>
        <p:nvSpPr>
          <p:cNvPr id="3" name="Content Placeholder 2"/>
          <p:cNvSpPr>
            <a:spLocks noGrp="1"/>
          </p:cNvSpPr>
          <p:nvPr>
            <p:ph idx="1"/>
          </p:nvPr>
        </p:nvSpPr>
        <p:spPr/>
        <p:txBody>
          <a:bodyPr/>
          <a:lstStyle/>
          <a:p>
            <a:r>
              <a:rPr lang="en-US" i="1" dirty="0" err="1"/>
              <a:t>Subsetting</a:t>
            </a:r>
            <a:r>
              <a:rPr lang="en-US" dirty="0"/>
              <a:t> is pulling out the rows/columns that you need given some criteria.</a:t>
            </a:r>
          </a:p>
          <a:p>
            <a:pPr lvl="1"/>
            <a:r>
              <a:rPr lang="en-US" dirty="0"/>
              <a:t>We already talked about how to select one row/column with [1,] or [,1] and the $ operator.</a:t>
            </a:r>
          </a:p>
          <a:p>
            <a:pPr lvl="1"/>
            <a:r>
              <a:rPr lang="en-US" dirty="0"/>
              <a:t>What about cases you want to select based on scores, missing data, etc.?</a:t>
            </a:r>
          </a:p>
        </p:txBody>
      </p:sp>
    </p:spTree>
    <p:extLst>
      <p:ext uri="{BB962C8B-B14F-4D97-AF65-F5344CB8AC3E}">
        <p14:creationId xmlns:p14="http://schemas.microsoft.com/office/powerpoint/2010/main" val="3905220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Subsetting</a:t>
            </a:r>
            <a:endParaRPr lang="en-US" dirty="0"/>
          </a:p>
        </p:txBody>
      </p:sp>
      <p:sp>
        <p:nvSpPr>
          <p:cNvPr id="3" name="Content Placeholder 2"/>
          <p:cNvSpPr>
            <a:spLocks noGrp="1"/>
          </p:cNvSpPr>
          <p:nvPr>
            <p:ph idx="1"/>
          </p:nvPr>
        </p:nvSpPr>
        <p:spPr/>
        <p:txBody>
          <a:bodyPr/>
          <a:lstStyle/>
          <a:p>
            <a:r>
              <a:rPr lang="en-US" dirty="0"/>
              <a:t>Examples</a:t>
            </a:r>
          </a:p>
          <a:p>
            <a:pPr lvl="1"/>
            <a:r>
              <a:rPr lang="en-US" dirty="0"/>
              <a:t>Let’s use the </a:t>
            </a:r>
            <a:r>
              <a:rPr lang="en-US" dirty="0" err="1"/>
              <a:t>airquality</a:t>
            </a:r>
            <a:r>
              <a:rPr lang="en-US" dirty="0"/>
              <a:t> dataset.</a:t>
            </a:r>
          </a:p>
          <a:p>
            <a:pPr lvl="1"/>
            <a:r>
              <a:rPr lang="en-US" dirty="0"/>
              <a:t>Pick out the first two rows of the whole dataset.</a:t>
            </a:r>
          </a:p>
          <a:p>
            <a:pPr lvl="1"/>
            <a:r>
              <a:rPr lang="en-US" dirty="0" err="1"/>
              <a:t>airquality</a:t>
            </a:r>
            <a:r>
              <a:rPr lang="en-US" dirty="0"/>
              <a:t>[1:2,]</a:t>
            </a:r>
          </a:p>
          <a:p>
            <a:pPr lvl="1"/>
            <a:r>
              <a:rPr lang="en-US" dirty="0"/>
              <a:t>Remember that you can save each of these by setting them equal to a variable name.</a:t>
            </a:r>
          </a:p>
        </p:txBody>
      </p:sp>
      <p:pic>
        <p:nvPicPr>
          <p:cNvPr id="4" name="Picture 3"/>
          <p:cNvPicPr>
            <a:picLocks noChangeAspect="1"/>
          </p:cNvPicPr>
          <p:nvPr/>
        </p:nvPicPr>
        <p:blipFill>
          <a:blip r:embed="rId2"/>
          <a:stretch>
            <a:fillRect/>
          </a:stretch>
        </p:blipFill>
        <p:spPr>
          <a:xfrm>
            <a:off x="3460887" y="4766235"/>
            <a:ext cx="5683113" cy="1964017"/>
          </a:xfrm>
          <a:prstGeom prst="rect">
            <a:avLst/>
          </a:prstGeom>
        </p:spPr>
      </p:pic>
    </p:spTree>
    <p:extLst>
      <p:ext uri="{BB962C8B-B14F-4D97-AF65-F5344CB8AC3E}">
        <p14:creationId xmlns:p14="http://schemas.microsoft.com/office/powerpoint/2010/main" val="3631166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Subsetting</a:t>
            </a:r>
            <a:endParaRPr lang="en-US" dirty="0"/>
          </a:p>
        </p:txBody>
      </p:sp>
      <p:sp>
        <p:nvSpPr>
          <p:cNvPr id="3" name="Content Placeholder 2"/>
          <p:cNvSpPr>
            <a:spLocks noGrp="1"/>
          </p:cNvSpPr>
          <p:nvPr>
            <p:ph idx="1"/>
          </p:nvPr>
        </p:nvSpPr>
        <p:spPr/>
        <p:txBody>
          <a:bodyPr/>
          <a:lstStyle/>
          <a:p>
            <a:r>
              <a:rPr lang="en-US" dirty="0"/>
              <a:t>You can also use the logical operator to determine how to pick something.</a:t>
            </a:r>
          </a:p>
          <a:p>
            <a:pPr lvl="1"/>
            <a:r>
              <a:rPr lang="en-US" dirty="0"/>
              <a:t>Logical </a:t>
            </a:r>
          </a:p>
          <a:p>
            <a:pPr lvl="1"/>
            <a:r>
              <a:rPr lang="en-US" dirty="0" err="1"/>
              <a:t>airquality</a:t>
            </a:r>
            <a:r>
              <a:rPr lang="en-US" dirty="0"/>
              <a:t>[</a:t>
            </a:r>
            <a:r>
              <a:rPr lang="en-US" dirty="0" err="1"/>
              <a:t>airquality$Temp</a:t>
            </a:r>
            <a:r>
              <a:rPr lang="en-US" dirty="0"/>
              <a:t>&gt; 90,]</a:t>
            </a:r>
          </a:p>
        </p:txBody>
      </p:sp>
      <p:pic>
        <p:nvPicPr>
          <p:cNvPr id="5" name="Picture 4"/>
          <p:cNvPicPr>
            <a:picLocks noChangeAspect="1"/>
          </p:cNvPicPr>
          <p:nvPr/>
        </p:nvPicPr>
        <p:blipFill>
          <a:blip r:embed="rId2"/>
          <a:stretch>
            <a:fillRect/>
          </a:stretch>
        </p:blipFill>
        <p:spPr>
          <a:xfrm>
            <a:off x="4565650" y="4457700"/>
            <a:ext cx="4457700" cy="2057400"/>
          </a:xfrm>
          <a:prstGeom prst="rect">
            <a:avLst/>
          </a:prstGeom>
        </p:spPr>
      </p:pic>
    </p:spTree>
    <p:extLst>
      <p:ext uri="{BB962C8B-B14F-4D97-AF65-F5344CB8AC3E}">
        <p14:creationId xmlns:p14="http://schemas.microsoft.com/office/powerpoint/2010/main" val="1042167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Subsetting</a:t>
            </a:r>
            <a:endParaRPr lang="en-US" dirty="0"/>
          </a:p>
        </p:txBody>
      </p:sp>
      <p:sp>
        <p:nvSpPr>
          <p:cNvPr id="3" name="Content Placeholder 2"/>
          <p:cNvSpPr>
            <a:spLocks noGrp="1"/>
          </p:cNvSpPr>
          <p:nvPr>
            <p:ph idx="1"/>
          </p:nvPr>
        </p:nvSpPr>
        <p:spPr/>
        <p:txBody>
          <a:bodyPr/>
          <a:lstStyle/>
          <a:p>
            <a:r>
              <a:rPr lang="en-US" dirty="0"/>
              <a:t>How does the logical operator work?</a:t>
            </a:r>
          </a:p>
          <a:p>
            <a:pPr lvl="1"/>
            <a:r>
              <a:rPr lang="en-US" dirty="0"/>
              <a:t>It analyzes each row/column for the appropriate logical question </a:t>
            </a:r>
          </a:p>
          <a:p>
            <a:pPr lvl="2"/>
            <a:r>
              <a:rPr lang="en-US" dirty="0"/>
              <a:t>So, in this example, we asked it to analyze the Temp column.</a:t>
            </a:r>
          </a:p>
          <a:p>
            <a:pPr lvl="2"/>
            <a:r>
              <a:rPr lang="en-US" dirty="0"/>
              <a:t>Each row was tested to see if it was greater than 90.</a:t>
            </a:r>
          </a:p>
          <a:p>
            <a:pPr lvl="2"/>
            <a:r>
              <a:rPr lang="en-US" dirty="0"/>
              <a:t>Try </a:t>
            </a:r>
            <a:r>
              <a:rPr lang="en-US" dirty="0" err="1"/>
              <a:t>airquality$Temp</a:t>
            </a:r>
            <a:r>
              <a:rPr lang="en-US" dirty="0"/>
              <a:t> &gt; 90</a:t>
            </a:r>
          </a:p>
        </p:txBody>
      </p:sp>
      <p:pic>
        <p:nvPicPr>
          <p:cNvPr id="4" name="Picture 3"/>
          <p:cNvPicPr>
            <a:picLocks noChangeAspect="1"/>
          </p:cNvPicPr>
          <p:nvPr/>
        </p:nvPicPr>
        <p:blipFill>
          <a:blip r:embed="rId2"/>
          <a:stretch>
            <a:fillRect/>
          </a:stretch>
        </p:blipFill>
        <p:spPr>
          <a:xfrm>
            <a:off x="457200" y="4842435"/>
            <a:ext cx="8318500" cy="1612900"/>
          </a:xfrm>
          <a:prstGeom prst="rect">
            <a:avLst/>
          </a:prstGeom>
        </p:spPr>
      </p:pic>
    </p:spTree>
    <p:extLst>
      <p:ext uri="{BB962C8B-B14F-4D97-AF65-F5344CB8AC3E}">
        <p14:creationId xmlns:p14="http://schemas.microsoft.com/office/powerpoint/2010/main" val="30963118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Subsetting</a:t>
            </a:r>
            <a:endParaRPr lang="en-US" dirty="0"/>
          </a:p>
        </p:txBody>
      </p:sp>
      <p:sp>
        <p:nvSpPr>
          <p:cNvPr id="3" name="Content Placeholder 2"/>
          <p:cNvSpPr>
            <a:spLocks noGrp="1"/>
          </p:cNvSpPr>
          <p:nvPr>
            <p:ph idx="1"/>
          </p:nvPr>
        </p:nvSpPr>
        <p:spPr/>
        <p:txBody>
          <a:bodyPr/>
          <a:lstStyle/>
          <a:p>
            <a:r>
              <a:rPr lang="en-US" dirty="0"/>
              <a:t>Therefore, all the columns with TRUE were selected.</a:t>
            </a:r>
          </a:p>
          <a:p>
            <a:pPr lvl="1"/>
            <a:r>
              <a:rPr lang="en-US" dirty="0"/>
              <a:t>True = 1</a:t>
            </a:r>
          </a:p>
          <a:p>
            <a:pPr lvl="1"/>
            <a:r>
              <a:rPr lang="en-US" dirty="0"/>
              <a:t>False = 0</a:t>
            </a:r>
          </a:p>
          <a:p>
            <a:r>
              <a:rPr lang="en-US" dirty="0"/>
              <a:t>You can use this feature to your advantage when selecting for missing cases.</a:t>
            </a:r>
          </a:p>
        </p:txBody>
      </p:sp>
    </p:spTree>
    <p:extLst>
      <p:ext uri="{BB962C8B-B14F-4D97-AF65-F5344CB8AC3E}">
        <p14:creationId xmlns:p14="http://schemas.microsoft.com/office/powerpoint/2010/main" val="4166710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Subsetting</a:t>
            </a:r>
            <a:endParaRPr lang="en-US" dirty="0"/>
          </a:p>
        </p:txBody>
      </p:sp>
      <p:sp>
        <p:nvSpPr>
          <p:cNvPr id="3" name="Content Placeholder 2"/>
          <p:cNvSpPr>
            <a:spLocks noGrp="1"/>
          </p:cNvSpPr>
          <p:nvPr>
            <p:ph idx="1"/>
          </p:nvPr>
        </p:nvSpPr>
        <p:spPr/>
        <p:txBody>
          <a:bodyPr/>
          <a:lstStyle/>
          <a:p>
            <a:r>
              <a:rPr lang="en-US" dirty="0"/>
              <a:t>You can use multiple arguments to get the exact data you want.</a:t>
            </a:r>
          </a:p>
          <a:p>
            <a:pPr lvl="1"/>
            <a:r>
              <a:rPr lang="en-US" dirty="0" err="1"/>
              <a:t>airquality</a:t>
            </a:r>
            <a:r>
              <a:rPr lang="en-US" dirty="0"/>
              <a:t>[</a:t>
            </a:r>
            <a:r>
              <a:rPr lang="en-US" dirty="0" err="1"/>
              <a:t>airquality$Temp</a:t>
            </a:r>
            <a:r>
              <a:rPr lang="en-US" dirty="0"/>
              <a:t>&gt;90 &amp; </a:t>
            </a:r>
            <a:r>
              <a:rPr lang="en-US" dirty="0" err="1"/>
              <a:t>airquality$Ozone</a:t>
            </a:r>
            <a:r>
              <a:rPr lang="en-US" dirty="0"/>
              <a:t>&lt;90,]</a:t>
            </a:r>
          </a:p>
        </p:txBody>
      </p:sp>
      <p:pic>
        <p:nvPicPr>
          <p:cNvPr id="4" name="Picture 3"/>
          <p:cNvPicPr>
            <a:picLocks noChangeAspect="1"/>
          </p:cNvPicPr>
          <p:nvPr/>
        </p:nvPicPr>
        <p:blipFill>
          <a:blip r:embed="rId2"/>
          <a:stretch>
            <a:fillRect/>
          </a:stretch>
        </p:blipFill>
        <p:spPr>
          <a:xfrm>
            <a:off x="277905" y="3728570"/>
            <a:ext cx="5168900" cy="2717800"/>
          </a:xfrm>
          <a:prstGeom prst="rect">
            <a:avLst/>
          </a:prstGeom>
        </p:spPr>
      </p:pic>
      <p:sp>
        <p:nvSpPr>
          <p:cNvPr id="5" name="TextBox 4"/>
          <p:cNvSpPr txBox="1"/>
          <p:nvPr/>
        </p:nvSpPr>
        <p:spPr>
          <a:xfrm>
            <a:off x="6200589" y="4213412"/>
            <a:ext cx="2486212" cy="923330"/>
          </a:xfrm>
          <a:prstGeom prst="rect">
            <a:avLst/>
          </a:prstGeom>
          <a:noFill/>
        </p:spPr>
        <p:txBody>
          <a:bodyPr wrap="square" rtlCol="0">
            <a:spAutoFit/>
          </a:bodyPr>
          <a:lstStyle/>
          <a:p>
            <a:r>
              <a:rPr lang="en-US" dirty="0"/>
              <a:t>You’ll still get NAs though, we’ll get to how to deal with them. </a:t>
            </a:r>
          </a:p>
        </p:txBody>
      </p:sp>
    </p:spTree>
    <p:extLst>
      <p:ext uri="{BB962C8B-B14F-4D97-AF65-F5344CB8AC3E}">
        <p14:creationId xmlns:p14="http://schemas.microsoft.com/office/powerpoint/2010/main" val="2785937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Subsetting</a:t>
            </a:r>
            <a:endParaRPr lang="en-US" dirty="0"/>
          </a:p>
        </p:txBody>
      </p:sp>
      <p:sp>
        <p:nvSpPr>
          <p:cNvPr id="3" name="Content Placeholder 2"/>
          <p:cNvSpPr>
            <a:spLocks noGrp="1"/>
          </p:cNvSpPr>
          <p:nvPr>
            <p:ph idx="1"/>
          </p:nvPr>
        </p:nvSpPr>
        <p:spPr/>
        <p:txBody>
          <a:bodyPr/>
          <a:lstStyle/>
          <a:p>
            <a:r>
              <a:rPr lang="en-US" dirty="0"/>
              <a:t>Let’s say you wanted everything BUT the first column</a:t>
            </a:r>
          </a:p>
          <a:p>
            <a:pPr lvl="1"/>
            <a:r>
              <a:rPr lang="en-US" dirty="0" err="1"/>
              <a:t>airquality</a:t>
            </a:r>
            <a:r>
              <a:rPr lang="en-US" dirty="0"/>
              <a:t>[,-1] </a:t>
            </a:r>
          </a:p>
          <a:p>
            <a:r>
              <a:rPr lang="en-US" dirty="0"/>
              <a:t>Let’s say you wanted everything BUT the last column</a:t>
            </a:r>
          </a:p>
          <a:p>
            <a:pPr lvl="1"/>
            <a:r>
              <a:rPr lang="en-US" dirty="0" err="1"/>
              <a:t>airquality</a:t>
            </a:r>
            <a:r>
              <a:rPr lang="en-US" dirty="0"/>
              <a:t>[,-</a:t>
            </a:r>
            <a:r>
              <a:rPr lang="en-US" dirty="0" err="1"/>
              <a:t>ncol</a:t>
            </a:r>
            <a:r>
              <a:rPr lang="en-US" dirty="0"/>
              <a:t>(</a:t>
            </a:r>
            <a:r>
              <a:rPr lang="en-US" dirty="0" err="1"/>
              <a:t>airquality</a:t>
            </a:r>
            <a:r>
              <a:rPr lang="en-US" dirty="0"/>
              <a:t>)]</a:t>
            </a:r>
          </a:p>
        </p:txBody>
      </p:sp>
      <p:pic>
        <p:nvPicPr>
          <p:cNvPr id="4" name="Picture 3"/>
          <p:cNvPicPr>
            <a:picLocks noChangeAspect="1"/>
          </p:cNvPicPr>
          <p:nvPr/>
        </p:nvPicPr>
        <p:blipFill>
          <a:blip r:embed="rId2"/>
          <a:stretch>
            <a:fillRect/>
          </a:stretch>
        </p:blipFill>
        <p:spPr>
          <a:xfrm>
            <a:off x="5651500" y="5440363"/>
            <a:ext cx="3492500" cy="1371600"/>
          </a:xfrm>
          <a:prstGeom prst="rect">
            <a:avLst/>
          </a:prstGeom>
        </p:spPr>
      </p:pic>
      <p:pic>
        <p:nvPicPr>
          <p:cNvPr id="5" name="Picture 4"/>
          <p:cNvPicPr>
            <a:picLocks noChangeAspect="1"/>
          </p:cNvPicPr>
          <p:nvPr/>
        </p:nvPicPr>
        <p:blipFill>
          <a:blip r:embed="rId3"/>
          <a:stretch>
            <a:fillRect/>
          </a:stretch>
        </p:blipFill>
        <p:spPr>
          <a:xfrm>
            <a:off x="0" y="5465763"/>
            <a:ext cx="3543300" cy="1346200"/>
          </a:xfrm>
          <a:prstGeom prst="rect">
            <a:avLst/>
          </a:prstGeom>
        </p:spPr>
      </p:pic>
    </p:spTree>
    <p:extLst>
      <p:ext uri="{BB962C8B-B14F-4D97-AF65-F5344CB8AC3E}">
        <p14:creationId xmlns:p14="http://schemas.microsoft.com/office/powerpoint/2010/main" val="1293105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Subsetting</a:t>
            </a:r>
            <a:endParaRPr lang="en-US" dirty="0"/>
          </a:p>
        </p:txBody>
      </p:sp>
      <p:sp>
        <p:nvSpPr>
          <p:cNvPr id="3" name="Content Placeholder 2"/>
          <p:cNvSpPr>
            <a:spLocks noGrp="1"/>
          </p:cNvSpPr>
          <p:nvPr>
            <p:ph idx="1"/>
          </p:nvPr>
        </p:nvSpPr>
        <p:spPr/>
        <p:txBody>
          <a:bodyPr>
            <a:normAutofit lnSpcReduction="10000"/>
          </a:bodyPr>
          <a:lstStyle/>
          <a:p>
            <a:r>
              <a:rPr lang="en-US" dirty="0"/>
              <a:t>Something important:</a:t>
            </a:r>
          </a:p>
          <a:p>
            <a:pPr lvl="1"/>
            <a:r>
              <a:rPr lang="en-US" dirty="0"/>
              <a:t>When </a:t>
            </a:r>
            <a:r>
              <a:rPr lang="en-US" dirty="0" err="1"/>
              <a:t>subsetting</a:t>
            </a:r>
            <a:r>
              <a:rPr lang="en-US" dirty="0"/>
              <a:t> lists or </a:t>
            </a:r>
            <a:r>
              <a:rPr lang="en-US" dirty="0" err="1"/>
              <a:t>dataframes</a:t>
            </a:r>
            <a:r>
              <a:rPr lang="en-US" dirty="0"/>
              <a:t>, you can do this:</a:t>
            </a:r>
          </a:p>
          <a:p>
            <a:pPr lvl="2"/>
            <a:r>
              <a:rPr lang="en-US" dirty="0" err="1"/>
              <a:t>var</a:t>
            </a:r>
            <a:r>
              <a:rPr lang="en-US" dirty="0"/>
              <a:t> = “Temp”</a:t>
            </a:r>
          </a:p>
          <a:p>
            <a:pPr lvl="2"/>
            <a:r>
              <a:rPr lang="en-US" dirty="0" err="1"/>
              <a:t>airquality</a:t>
            </a:r>
            <a:r>
              <a:rPr lang="en-US" dirty="0"/>
              <a:t>[</a:t>
            </a:r>
            <a:r>
              <a:rPr lang="en-US" dirty="0" err="1"/>
              <a:t>var</a:t>
            </a:r>
            <a:r>
              <a:rPr lang="en-US" dirty="0"/>
              <a:t>]</a:t>
            </a:r>
          </a:p>
          <a:p>
            <a:pPr lvl="2"/>
            <a:r>
              <a:rPr lang="en-US" dirty="0" err="1"/>
              <a:t>Airquality$Temp</a:t>
            </a:r>
            <a:endParaRPr lang="en-US" dirty="0"/>
          </a:p>
          <a:p>
            <a:pPr lvl="1"/>
            <a:r>
              <a:rPr lang="en-US" dirty="0"/>
              <a:t>But not:</a:t>
            </a:r>
          </a:p>
          <a:p>
            <a:pPr lvl="2"/>
            <a:r>
              <a:rPr lang="en-US" dirty="0" err="1"/>
              <a:t>airquality$var</a:t>
            </a:r>
            <a:endParaRPr lang="en-US" dirty="0"/>
          </a:p>
          <a:p>
            <a:pPr lvl="1"/>
            <a:r>
              <a:rPr lang="en-US" dirty="0"/>
              <a:t>When you use the $, an exact match is expected, but the [] will fill in with the variable value. </a:t>
            </a:r>
          </a:p>
        </p:txBody>
      </p:sp>
      <p:pic>
        <p:nvPicPr>
          <p:cNvPr id="4" name="Picture 3"/>
          <p:cNvPicPr>
            <a:picLocks noChangeAspect="1"/>
          </p:cNvPicPr>
          <p:nvPr/>
        </p:nvPicPr>
        <p:blipFill>
          <a:blip r:embed="rId2"/>
          <a:stretch>
            <a:fillRect/>
          </a:stretch>
        </p:blipFill>
        <p:spPr>
          <a:xfrm>
            <a:off x="5602194" y="2743200"/>
            <a:ext cx="2857500" cy="1371600"/>
          </a:xfrm>
          <a:prstGeom prst="rect">
            <a:avLst/>
          </a:prstGeom>
        </p:spPr>
      </p:pic>
    </p:spTree>
    <p:extLst>
      <p:ext uri="{BB962C8B-B14F-4D97-AF65-F5344CB8AC3E}">
        <p14:creationId xmlns:p14="http://schemas.microsoft.com/office/powerpoint/2010/main" val="1042167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Subsetting</a:t>
            </a:r>
            <a:endParaRPr lang="en-US" dirty="0"/>
          </a:p>
        </p:txBody>
      </p:sp>
      <p:sp>
        <p:nvSpPr>
          <p:cNvPr id="3" name="Content Placeholder 2"/>
          <p:cNvSpPr>
            <a:spLocks noGrp="1"/>
          </p:cNvSpPr>
          <p:nvPr>
            <p:ph idx="1"/>
          </p:nvPr>
        </p:nvSpPr>
        <p:spPr/>
        <p:txBody>
          <a:bodyPr/>
          <a:lstStyle/>
          <a:p>
            <a:r>
              <a:rPr lang="en-US" dirty="0"/>
              <a:t>Another </a:t>
            </a:r>
            <a:r>
              <a:rPr lang="en-US" dirty="0" err="1"/>
              <a:t>subsetting</a:t>
            </a:r>
            <a:r>
              <a:rPr lang="en-US" dirty="0"/>
              <a:t> function is subset()</a:t>
            </a:r>
          </a:p>
          <a:p>
            <a:r>
              <a:rPr lang="en-US" dirty="0"/>
              <a:t>Subset requires</a:t>
            </a:r>
          </a:p>
          <a:p>
            <a:pPr lvl="1"/>
            <a:r>
              <a:rPr lang="en-US" dirty="0"/>
              <a:t>(data set name, logical function)</a:t>
            </a:r>
          </a:p>
          <a:p>
            <a:pPr lvl="1"/>
            <a:r>
              <a:rPr lang="en-US" dirty="0"/>
              <a:t>Optional includes what columns you want to select</a:t>
            </a:r>
          </a:p>
          <a:p>
            <a:r>
              <a:rPr lang="en-US" dirty="0"/>
              <a:t>subset(</a:t>
            </a:r>
            <a:r>
              <a:rPr lang="en-US" dirty="0" err="1"/>
              <a:t>airquality</a:t>
            </a:r>
            <a:r>
              <a:rPr lang="en-US" dirty="0"/>
              <a:t>, Temp &gt; 80, select = c(Ozone, Temp))</a:t>
            </a:r>
          </a:p>
        </p:txBody>
      </p:sp>
    </p:spTree>
    <p:extLst>
      <p:ext uri="{BB962C8B-B14F-4D97-AF65-F5344CB8AC3E}">
        <p14:creationId xmlns:p14="http://schemas.microsoft.com/office/powerpoint/2010/main" val="70642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 y="1346200"/>
            <a:ext cx="8915400" cy="4165600"/>
          </a:xfrm>
          <a:prstGeom prst="rect">
            <a:avLst/>
          </a:prstGeom>
        </p:spPr>
      </p:pic>
      <p:sp>
        <p:nvSpPr>
          <p:cNvPr id="3" name="TextBox 2"/>
          <p:cNvSpPr txBox="1"/>
          <p:nvPr/>
        </p:nvSpPr>
        <p:spPr>
          <a:xfrm>
            <a:off x="262769" y="306584"/>
            <a:ext cx="1701758" cy="369332"/>
          </a:xfrm>
          <a:prstGeom prst="rect">
            <a:avLst/>
          </a:prstGeom>
          <a:noFill/>
        </p:spPr>
        <p:txBody>
          <a:bodyPr wrap="none" rtlCol="0">
            <a:spAutoFit/>
          </a:bodyPr>
          <a:lstStyle/>
          <a:p>
            <a:r>
              <a:rPr lang="en-US" dirty="0"/>
              <a:t>Top left window</a:t>
            </a:r>
          </a:p>
        </p:txBody>
      </p:sp>
      <p:sp>
        <p:nvSpPr>
          <p:cNvPr id="4" name="TextBox 3"/>
          <p:cNvSpPr txBox="1"/>
          <p:nvPr/>
        </p:nvSpPr>
        <p:spPr>
          <a:xfrm>
            <a:off x="956235" y="6006353"/>
            <a:ext cx="5110594" cy="369332"/>
          </a:xfrm>
          <a:prstGeom prst="rect">
            <a:avLst/>
          </a:prstGeom>
          <a:noFill/>
        </p:spPr>
        <p:txBody>
          <a:bodyPr wrap="none" rtlCol="0">
            <a:spAutoFit/>
          </a:bodyPr>
          <a:lstStyle/>
          <a:p>
            <a:r>
              <a:rPr lang="en-US" dirty="0"/>
              <a:t>Scripting window – these files end with .R extension.</a:t>
            </a:r>
          </a:p>
        </p:txBody>
      </p:sp>
    </p:spTree>
    <p:extLst>
      <p:ext uri="{BB962C8B-B14F-4D97-AF65-F5344CB8AC3E}">
        <p14:creationId xmlns:p14="http://schemas.microsoft.com/office/powerpoint/2010/main" val="3848516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Values</a:t>
            </a:r>
          </a:p>
        </p:txBody>
      </p:sp>
      <p:sp>
        <p:nvSpPr>
          <p:cNvPr id="3" name="Content Placeholder 2"/>
          <p:cNvSpPr>
            <a:spLocks noGrp="1"/>
          </p:cNvSpPr>
          <p:nvPr>
            <p:ph idx="1"/>
          </p:nvPr>
        </p:nvSpPr>
        <p:spPr/>
        <p:txBody>
          <a:bodyPr>
            <a:normAutofit/>
          </a:bodyPr>
          <a:lstStyle/>
          <a:p>
            <a:r>
              <a:rPr lang="en-US" dirty="0"/>
              <a:t>Missing values are considered NAs </a:t>
            </a:r>
          </a:p>
          <a:p>
            <a:pPr lvl="1"/>
            <a:r>
              <a:rPr lang="en-US" dirty="0" err="1"/>
              <a:t>NaN</a:t>
            </a:r>
            <a:r>
              <a:rPr lang="en-US" dirty="0"/>
              <a:t> is not a number, NA is a missing value.</a:t>
            </a:r>
          </a:p>
          <a:p>
            <a:pPr lvl="1"/>
            <a:r>
              <a:rPr lang="en-US" dirty="0"/>
              <a:t>However, </a:t>
            </a:r>
            <a:r>
              <a:rPr lang="en-US" dirty="0" err="1"/>
              <a:t>NaN</a:t>
            </a:r>
            <a:r>
              <a:rPr lang="en-US" dirty="0"/>
              <a:t> sometimes is the error when you get when you try to do something with a NA.</a:t>
            </a:r>
          </a:p>
          <a:p>
            <a:r>
              <a:rPr lang="en-US" dirty="0"/>
              <a:t>You sometimes can get away with having them in the dataset, often not.</a:t>
            </a:r>
          </a:p>
          <a:p>
            <a:endParaRPr lang="en-US" dirty="0"/>
          </a:p>
        </p:txBody>
      </p:sp>
    </p:spTree>
    <p:extLst>
      <p:ext uri="{BB962C8B-B14F-4D97-AF65-F5344CB8AC3E}">
        <p14:creationId xmlns:p14="http://schemas.microsoft.com/office/powerpoint/2010/main" val="2448101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Values</a:t>
            </a:r>
          </a:p>
        </p:txBody>
      </p:sp>
      <p:sp>
        <p:nvSpPr>
          <p:cNvPr id="3" name="Content Placeholder 2"/>
          <p:cNvSpPr>
            <a:spLocks noGrp="1"/>
          </p:cNvSpPr>
          <p:nvPr>
            <p:ph idx="1"/>
          </p:nvPr>
        </p:nvSpPr>
        <p:spPr/>
        <p:txBody>
          <a:bodyPr/>
          <a:lstStyle/>
          <a:p>
            <a:r>
              <a:rPr lang="en-US" dirty="0"/>
              <a:t>Many functions have options that allow you to omit them to run the function. </a:t>
            </a:r>
          </a:p>
          <a:p>
            <a:r>
              <a:rPr lang="en-US" dirty="0"/>
              <a:t>Not all of them, and they often do the missing omission differently.</a:t>
            </a:r>
          </a:p>
          <a:p>
            <a:endParaRPr lang="en-US" dirty="0"/>
          </a:p>
        </p:txBody>
      </p:sp>
    </p:spTree>
    <p:extLst>
      <p:ext uri="{BB962C8B-B14F-4D97-AF65-F5344CB8AC3E}">
        <p14:creationId xmlns:p14="http://schemas.microsoft.com/office/powerpoint/2010/main" val="3374980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Values</a:t>
            </a:r>
          </a:p>
        </p:txBody>
      </p:sp>
      <p:sp>
        <p:nvSpPr>
          <p:cNvPr id="3" name="Content Placeholder 2"/>
          <p:cNvSpPr>
            <a:spLocks noGrp="1"/>
          </p:cNvSpPr>
          <p:nvPr>
            <p:ph idx="1"/>
          </p:nvPr>
        </p:nvSpPr>
        <p:spPr/>
        <p:txBody>
          <a:bodyPr>
            <a:normAutofit/>
          </a:bodyPr>
          <a:lstStyle/>
          <a:p>
            <a:r>
              <a:rPr lang="en-US" dirty="0"/>
              <a:t>There are several NA functions:</a:t>
            </a:r>
          </a:p>
          <a:p>
            <a:pPr lvl="1"/>
            <a:r>
              <a:rPr lang="en-US" dirty="0"/>
              <a:t>But they often don’t do what you think.</a:t>
            </a:r>
          </a:p>
          <a:p>
            <a:pPr lvl="1"/>
            <a:r>
              <a:rPr lang="en-US" dirty="0" err="1"/>
              <a:t>complete.cases</a:t>
            </a:r>
            <a:r>
              <a:rPr lang="en-US" dirty="0"/>
              <a:t>(DATA SET)</a:t>
            </a:r>
          </a:p>
        </p:txBody>
      </p:sp>
      <p:pic>
        <p:nvPicPr>
          <p:cNvPr id="4" name="Picture 3"/>
          <p:cNvPicPr>
            <a:picLocks noChangeAspect="1"/>
          </p:cNvPicPr>
          <p:nvPr/>
        </p:nvPicPr>
        <p:blipFill>
          <a:blip r:embed="rId2"/>
          <a:stretch>
            <a:fillRect/>
          </a:stretch>
        </p:blipFill>
        <p:spPr>
          <a:xfrm>
            <a:off x="457200" y="3656853"/>
            <a:ext cx="8305800" cy="2921000"/>
          </a:xfrm>
          <a:prstGeom prst="rect">
            <a:avLst/>
          </a:prstGeom>
        </p:spPr>
      </p:pic>
    </p:spTree>
    <p:extLst>
      <p:ext uri="{BB962C8B-B14F-4D97-AF65-F5344CB8AC3E}">
        <p14:creationId xmlns:p14="http://schemas.microsoft.com/office/powerpoint/2010/main" val="33442748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Values</a:t>
            </a:r>
          </a:p>
        </p:txBody>
      </p:sp>
      <p:sp>
        <p:nvSpPr>
          <p:cNvPr id="3" name="Content Placeholder 2"/>
          <p:cNvSpPr>
            <a:spLocks noGrp="1"/>
          </p:cNvSpPr>
          <p:nvPr>
            <p:ph idx="1"/>
          </p:nvPr>
        </p:nvSpPr>
        <p:spPr/>
        <p:txBody>
          <a:bodyPr>
            <a:normAutofit/>
          </a:bodyPr>
          <a:lstStyle/>
          <a:p>
            <a:r>
              <a:rPr lang="en-US" dirty="0"/>
              <a:t>The missing values functions often return logical vectors with:</a:t>
            </a:r>
          </a:p>
          <a:p>
            <a:pPr lvl="1"/>
            <a:r>
              <a:rPr lang="en-US" dirty="0"/>
              <a:t>TRUE = yes missing data</a:t>
            </a:r>
          </a:p>
          <a:p>
            <a:pPr lvl="1"/>
            <a:r>
              <a:rPr lang="en-US" dirty="0"/>
              <a:t>FALSE = no missing data</a:t>
            </a:r>
          </a:p>
          <a:p>
            <a:r>
              <a:rPr lang="en-US" dirty="0"/>
              <a:t>Complete cases tells you if the entire row is complete.</a:t>
            </a:r>
          </a:p>
          <a:p>
            <a:pPr lvl="1"/>
            <a:r>
              <a:rPr lang="en-US" dirty="0"/>
              <a:t>TRUE = complete, FALSE = incomplete</a:t>
            </a:r>
          </a:p>
          <a:p>
            <a:endParaRPr lang="en-US" dirty="0"/>
          </a:p>
        </p:txBody>
      </p:sp>
    </p:spTree>
    <p:extLst>
      <p:ext uri="{BB962C8B-B14F-4D97-AF65-F5344CB8AC3E}">
        <p14:creationId xmlns:p14="http://schemas.microsoft.com/office/powerpoint/2010/main" val="3586037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Values</a:t>
            </a:r>
          </a:p>
        </p:txBody>
      </p:sp>
      <p:sp>
        <p:nvSpPr>
          <p:cNvPr id="3" name="Content Placeholder 2"/>
          <p:cNvSpPr>
            <a:spLocks noGrp="1"/>
          </p:cNvSpPr>
          <p:nvPr>
            <p:ph idx="1"/>
          </p:nvPr>
        </p:nvSpPr>
        <p:spPr/>
        <p:txBody>
          <a:bodyPr/>
          <a:lstStyle/>
          <a:p>
            <a:r>
              <a:rPr lang="en-US" dirty="0"/>
              <a:t>Another function that is faster than complete cases is </a:t>
            </a:r>
            <a:r>
              <a:rPr lang="en-US" dirty="0" err="1"/>
              <a:t>na.omit</a:t>
            </a:r>
            <a:r>
              <a:rPr lang="en-US" dirty="0"/>
              <a:t>()</a:t>
            </a:r>
          </a:p>
          <a:p>
            <a:r>
              <a:rPr lang="en-US" dirty="0" err="1"/>
              <a:t>na.omit</a:t>
            </a:r>
            <a:r>
              <a:rPr lang="en-US" dirty="0"/>
              <a:t>(</a:t>
            </a:r>
            <a:r>
              <a:rPr lang="en-US" dirty="0" err="1"/>
              <a:t>airquality</a:t>
            </a:r>
            <a:r>
              <a:rPr lang="en-US" dirty="0"/>
              <a:t>) </a:t>
            </a:r>
          </a:p>
          <a:p>
            <a:endParaRPr lang="en-US" dirty="0"/>
          </a:p>
        </p:txBody>
      </p:sp>
    </p:spTree>
    <p:extLst>
      <p:ext uri="{BB962C8B-B14F-4D97-AF65-F5344CB8AC3E}">
        <p14:creationId xmlns:p14="http://schemas.microsoft.com/office/powerpoint/2010/main" val="6265285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Values</a:t>
            </a:r>
          </a:p>
        </p:txBody>
      </p:sp>
      <p:sp>
        <p:nvSpPr>
          <p:cNvPr id="3" name="Content Placeholder 2"/>
          <p:cNvSpPr>
            <a:spLocks noGrp="1"/>
          </p:cNvSpPr>
          <p:nvPr>
            <p:ph idx="1"/>
          </p:nvPr>
        </p:nvSpPr>
        <p:spPr/>
        <p:txBody>
          <a:bodyPr/>
          <a:lstStyle/>
          <a:p>
            <a:r>
              <a:rPr lang="en-US" dirty="0" err="1"/>
              <a:t>is.na</a:t>
            </a:r>
            <a:r>
              <a:rPr lang="en-US" dirty="0"/>
              <a:t>() works in much the same way, but works in individual values, rather than the entire row like complete cases.</a:t>
            </a:r>
          </a:p>
          <a:p>
            <a:r>
              <a:rPr lang="en-US" dirty="0"/>
              <a:t>Usually, you can use this function for individual columns or rows.</a:t>
            </a:r>
          </a:p>
          <a:p>
            <a:pPr lvl="1"/>
            <a:r>
              <a:rPr lang="en-US" dirty="0" err="1"/>
              <a:t>Is.na</a:t>
            </a:r>
            <a:r>
              <a:rPr lang="en-US" dirty="0"/>
              <a:t> can help with checking for missing values in </a:t>
            </a:r>
            <a:r>
              <a:rPr lang="en-US"/>
              <a:t>data screening.  </a:t>
            </a:r>
            <a:endParaRPr lang="en-US" dirty="0"/>
          </a:p>
        </p:txBody>
      </p:sp>
    </p:spTree>
    <p:extLst>
      <p:ext uri="{BB962C8B-B14F-4D97-AF65-F5344CB8AC3E}">
        <p14:creationId xmlns:p14="http://schemas.microsoft.com/office/powerpoint/2010/main" val="2789267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Directory</a:t>
            </a:r>
          </a:p>
        </p:txBody>
      </p:sp>
      <p:sp>
        <p:nvSpPr>
          <p:cNvPr id="3" name="Content Placeholder 2"/>
          <p:cNvSpPr>
            <a:spLocks noGrp="1"/>
          </p:cNvSpPr>
          <p:nvPr>
            <p:ph idx="1"/>
          </p:nvPr>
        </p:nvSpPr>
        <p:spPr/>
        <p:txBody>
          <a:bodyPr/>
          <a:lstStyle/>
          <a:p>
            <a:r>
              <a:rPr lang="en-US" dirty="0"/>
              <a:t>The </a:t>
            </a:r>
            <a:r>
              <a:rPr lang="en-US" i="1" dirty="0"/>
              <a:t>working directory</a:t>
            </a:r>
            <a:r>
              <a:rPr lang="en-US" dirty="0"/>
              <a:t> is where you are currently saving data in R. </a:t>
            </a:r>
          </a:p>
          <a:p>
            <a:r>
              <a:rPr lang="en-US" dirty="0"/>
              <a:t>What is the current working directory?</a:t>
            </a:r>
          </a:p>
          <a:p>
            <a:pPr lvl="1"/>
            <a:r>
              <a:rPr lang="en-US" dirty="0"/>
              <a:t>Type in </a:t>
            </a:r>
            <a:r>
              <a:rPr lang="en-US" dirty="0" err="1"/>
              <a:t>getwd</a:t>
            </a:r>
            <a:r>
              <a:rPr lang="en-US" dirty="0"/>
              <a:t>()</a:t>
            </a:r>
          </a:p>
          <a:p>
            <a:pPr lvl="1"/>
            <a:r>
              <a:rPr lang="en-US" dirty="0"/>
              <a:t>You’ll see the path for your directory </a:t>
            </a:r>
          </a:p>
          <a:p>
            <a:endParaRPr lang="en-US" dirty="0"/>
          </a:p>
          <a:p>
            <a:pPr lvl="1"/>
            <a:endParaRPr lang="en-US" dirty="0"/>
          </a:p>
        </p:txBody>
      </p:sp>
      <p:pic>
        <p:nvPicPr>
          <p:cNvPr id="4" name="Picture 3"/>
          <p:cNvPicPr>
            <a:picLocks noChangeAspect="1"/>
          </p:cNvPicPr>
          <p:nvPr/>
        </p:nvPicPr>
        <p:blipFill>
          <a:blip r:embed="rId2"/>
          <a:stretch>
            <a:fillRect/>
          </a:stretch>
        </p:blipFill>
        <p:spPr>
          <a:xfrm>
            <a:off x="316357" y="4730159"/>
            <a:ext cx="5656796" cy="1777004"/>
          </a:xfrm>
          <a:prstGeom prst="rect">
            <a:avLst/>
          </a:prstGeom>
        </p:spPr>
      </p:pic>
      <p:sp>
        <p:nvSpPr>
          <p:cNvPr id="5" name="TextBox 4"/>
          <p:cNvSpPr txBox="1"/>
          <p:nvPr/>
        </p:nvSpPr>
        <p:spPr>
          <a:xfrm>
            <a:off x="6131280" y="6137831"/>
            <a:ext cx="2287067" cy="369332"/>
          </a:xfrm>
          <a:prstGeom prst="rect">
            <a:avLst/>
          </a:prstGeom>
          <a:noFill/>
        </p:spPr>
        <p:txBody>
          <a:bodyPr wrap="none" rtlCol="0">
            <a:spAutoFit/>
          </a:bodyPr>
          <a:lstStyle/>
          <a:p>
            <a:r>
              <a:rPr lang="en-US" dirty="0"/>
              <a:t>Note: I’m using a Mac. </a:t>
            </a:r>
          </a:p>
        </p:txBody>
      </p:sp>
    </p:spTree>
    <p:extLst>
      <p:ext uri="{BB962C8B-B14F-4D97-AF65-F5344CB8AC3E}">
        <p14:creationId xmlns:p14="http://schemas.microsoft.com/office/powerpoint/2010/main" val="33557488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Directory </a:t>
            </a:r>
          </a:p>
        </p:txBody>
      </p:sp>
      <p:sp>
        <p:nvSpPr>
          <p:cNvPr id="3" name="Content Placeholder 2"/>
          <p:cNvSpPr>
            <a:spLocks noGrp="1"/>
          </p:cNvSpPr>
          <p:nvPr>
            <p:ph idx="1"/>
          </p:nvPr>
        </p:nvSpPr>
        <p:spPr/>
        <p:txBody>
          <a:bodyPr/>
          <a:lstStyle/>
          <a:p>
            <a:r>
              <a:rPr lang="en-US" dirty="0"/>
              <a:t>How to set the working directory:</a:t>
            </a:r>
          </a:p>
          <a:p>
            <a:pPr lvl="1"/>
            <a:r>
              <a:rPr lang="en-US" dirty="0" err="1"/>
              <a:t>setwd</a:t>
            </a:r>
            <a:r>
              <a:rPr lang="en-US" dirty="0"/>
              <a:t>(“PATH”)</a:t>
            </a:r>
          </a:p>
          <a:p>
            <a:r>
              <a:rPr lang="en-US" dirty="0"/>
              <a:t>If you aren’t really familiar or good with using PATH values, here’s a trick:</a:t>
            </a:r>
          </a:p>
          <a:p>
            <a:endParaRPr lang="en-US" dirty="0"/>
          </a:p>
          <a:p>
            <a:endParaRPr lang="en-US" dirty="0"/>
          </a:p>
        </p:txBody>
      </p:sp>
      <p:pic>
        <p:nvPicPr>
          <p:cNvPr id="4" name="Picture 3"/>
          <p:cNvPicPr>
            <a:picLocks noChangeAspect="1"/>
          </p:cNvPicPr>
          <p:nvPr/>
        </p:nvPicPr>
        <p:blipFill>
          <a:blip r:embed="rId2"/>
          <a:stretch>
            <a:fillRect/>
          </a:stretch>
        </p:blipFill>
        <p:spPr>
          <a:xfrm>
            <a:off x="1105623" y="3831507"/>
            <a:ext cx="6553200" cy="2832100"/>
          </a:xfrm>
          <a:prstGeom prst="rect">
            <a:avLst/>
          </a:prstGeom>
        </p:spPr>
      </p:pic>
    </p:spTree>
    <p:extLst>
      <p:ext uri="{BB962C8B-B14F-4D97-AF65-F5344CB8AC3E}">
        <p14:creationId xmlns:p14="http://schemas.microsoft.com/office/powerpoint/2010/main" val="22047612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Directory </a:t>
            </a:r>
          </a:p>
        </p:txBody>
      </p:sp>
      <p:sp>
        <p:nvSpPr>
          <p:cNvPr id="3" name="Content Placeholder 2"/>
          <p:cNvSpPr>
            <a:spLocks noGrp="1"/>
          </p:cNvSpPr>
          <p:nvPr>
            <p:ph idx="1"/>
          </p:nvPr>
        </p:nvSpPr>
        <p:spPr/>
        <p:txBody>
          <a:bodyPr/>
          <a:lstStyle/>
          <a:p>
            <a:r>
              <a:rPr lang="en-US" dirty="0"/>
              <a:t>Now you can pick the folder you are interested in saving your files to. </a:t>
            </a:r>
          </a:p>
          <a:p>
            <a:endParaRPr lang="en-US" dirty="0"/>
          </a:p>
          <a:p>
            <a:endParaRPr lang="en-US" dirty="0"/>
          </a:p>
          <a:p>
            <a:r>
              <a:rPr lang="en-US" dirty="0"/>
              <a:t>Once you do that, the bottom right window will show you that folder. </a:t>
            </a:r>
          </a:p>
        </p:txBody>
      </p:sp>
      <p:pic>
        <p:nvPicPr>
          <p:cNvPr id="4" name="Picture 3"/>
          <p:cNvPicPr>
            <a:picLocks noChangeAspect="1"/>
          </p:cNvPicPr>
          <p:nvPr/>
        </p:nvPicPr>
        <p:blipFill>
          <a:blip r:embed="rId2"/>
          <a:stretch>
            <a:fillRect/>
          </a:stretch>
        </p:blipFill>
        <p:spPr>
          <a:xfrm>
            <a:off x="334163" y="2857500"/>
            <a:ext cx="5075915" cy="850712"/>
          </a:xfrm>
          <a:prstGeom prst="rect">
            <a:avLst/>
          </a:prstGeom>
        </p:spPr>
      </p:pic>
      <p:pic>
        <p:nvPicPr>
          <p:cNvPr id="5" name="Picture 4"/>
          <p:cNvPicPr>
            <a:picLocks noChangeAspect="1"/>
          </p:cNvPicPr>
          <p:nvPr/>
        </p:nvPicPr>
        <p:blipFill>
          <a:blip r:embed="rId3"/>
          <a:stretch>
            <a:fillRect/>
          </a:stretch>
        </p:blipFill>
        <p:spPr>
          <a:xfrm>
            <a:off x="1663700" y="4902200"/>
            <a:ext cx="7480300" cy="1955800"/>
          </a:xfrm>
          <a:prstGeom prst="rect">
            <a:avLst/>
          </a:prstGeom>
        </p:spPr>
      </p:pic>
    </p:spTree>
    <p:extLst>
      <p:ext uri="{BB962C8B-B14F-4D97-AF65-F5344CB8AC3E}">
        <p14:creationId xmlns:p14="http://schemas.microsoft.com/office/powerpoint/2010/main" val="22154064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Directory </a:t>
            </a:r>
          </a:p>
        </p:txBody>
      </p:sp>
      <p:sp>
        <p:nvSpPr>
          <p:cNvPr id="3" name="Content Placeholder 2"/>
          <p:cNvSpPr>
            <a:spLocks noGrp="1"/>
          </p:cNvSpPr>
          <p:nvPr>
            <p:ph idx="1"/>
          </p:nvPr>
        </p:nvSpPr>
        <p:spPr/>
        <p:txBody>
          <a:bodyPr/>
          <a:lstStyle/>
          <a:p>
            <a:r>
              <a:rPr lang="en-US" dirty="0"/>
              <a:t>Why is all this important? </a:t>
            </a:r>
          </a:p>
          <a:p>
            <a:pPr lvl="1"/>
            <a:r>
              <a:rPr lang="en-US" dirty="0"/>
              <a:t>You can use </a:t>
            </a:r>
            <a:r>
              <a:rPr lang="en-US" dirty="0" err="1"/>
              <a:t>getwd</a:t>
            </a:r>
            <a:r>
              <a:rPr lang="en-US" dirty="0"/>
              <a:t> and </a:t>
            </a:r>
            <a:r>
              <a:rPr lang="en-US" dirty="0" err="1"/>
              <a:t>setwd</a:t>
            </a:r>
            <a:r>
              <a:rPr lang="en-US" dirty="0"/>
              <a:t> in saved R scripts to point the analyses to specific files. </a:t>
            </a:r>
          </a:p>
          <a:p>
            <a:pPr lvl="1"/>
            <a:r>
              <a:rPr lang="en-US" dirty="0"/>
              <a:t>Basically, you can set it to import a file from a specific spot and use that over and over, rather than importing the file each time you open R. </a:t>
            </a:r>
          </a:p>
        </p:txBody>
      </p:sp>
    </p:spTree>
    <p:extLst>
      <p:ext uri="{BB962C8B-B14F-4D97-AF65-F5344CB8AC3E}">
        <p14:creationId xmlns:p14="http://schemas.microsoft.com/office/powerpoint/2010/main" val="1089738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1200" y="1473200"/>
            <a:ext cx="7721600" cy="3898900"/>
          </a:xfrm>
          <a:prstGeom prst="rect">
            <a:avLst/>
          </a:prstGeom>
        </p:spPr>
      </p:pic>
      <p:sp>
        <p:nvSpPr>
          <p:cNvPr id="3" name="TextBox 2"/>
          <p:cNvSpPr txBox="1"/>
          <p:nvPr/>
        </p:nvSpPr>
        <p:spPr>
          <a:xfrm>
            <a:off x="627726" y="554772"/>
            <a:ext cx="1832503" cy="369332"/>
          </a:xfrm>
          <a:prstGeom prst="rect">
            <a:avLst/>
          </a:prstGeom>
          <a:noFill/>
        </p:spPr>
        <p:txBody>
          <a:bodyPr wrap="none" rtlCol="0">
            <a:spAutoFit/>
          </a:bodyPr>
          <a:lstStyle/>
          <a:p>
            <a:r>
              <a:rPr lang="en-US" dirty="0"/>
              <a:t>Top right window</a:t>
            </a:r>
          </a:p>
        </p:txBody>
      </p:sp>
      <p:sp>
        <p:nvSpPr>
          <p:cNvPr id="4" name="TextBox 3"/>
          <p:cNvSpPr txBox="1"/>
          <p:nvPr/>
        </p:nvSpPr>
        <p:spPr>
          <a:xfrm>
            <a:off x="791882" y="5916706"/>
            <a:ext cx="8084264" cy="646331"/>
          </a:xfrm>
          <a:prstGeom prst="rect">
            <a:avLst/>
          </a:prstGeom>
          <a:noFill/>
        </p:spPr>
        <p:txBody>
          <a:bodyPr wrap="none" rtlCol="0">
            <a:spAutoFit/>
          </a:bodyPr>
          <a:lstStyle/>
          <a:p>
            <a:r>
              <a:rPr lang="en-US" dirty="0"/>
              <a:t>Environment window – you can save the environment (variables, scripts, console) as</a:t>
            </a:r>
          </a:p>
          <a:p>
            <a:r>
              <a:rPr lang="en-US" dirty="0"/>
              <a:t>.</a:t>
            </a:r>
            <a:r>
              <a:rPr lang="en-US" dirty="0" err="1"/>
              <a:t>Rdata</a:t>
            </a:r>
            <a:r>
              <a:rPr lang="en-US" dirty="0"/>
              <a:t> files. </a:t>
            </a:r>
          </a:p>
        </p:txBody>
      </p:sp>
    </p:spTree>
    <p:extLst>
      <p:ext uri="{BB962C8B-B14F-4D97-AF65-F5344CB8AC3E}">
        <p14:creationId xmlns:p14="http://schemas.microsoft.com/office/powerpoint/2010/main" val="2905005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Content Placeholder 2"/>
          <p:cNvSpPr>
            <a:spLocks noGrp="1"/>
          </p:cNvSpPr>
          <p:nvPr>
            <p:ph idx="1"/>
          </p:nvPr>
        </p:nvSpPr>
        <p:spPr/>
        <p:txBody>
          <a:bodyPr/>
          <a:lstStyle/>
          <a:p>
            <a:r>
              <a:rPr lang="en-US" dirty="0"/>
              <a:t>Packages are add-ons to R that allow you to do different types of analyses, rather than code them yourself.</a:t>
            </a:r>
          </a:p>
          <a:p>
            <a:r>
              <a:rPr lang="en-US" dirty="0"/>
              <a:t>R comes with many pre-programming functions – lovingly called </a:t>
            </a:r>
            <a:r>
              <a:rPr lang="en-US" i="1" dirty="0"/>
              <a:t>base R. </a:t>
            </a:r>
            <a:endParaRPr lang="en-US" dirty="0"/>
          </a:p>
        </p:txBody>
      </p:sp>
      <p:pic>
        <p:nvPicPr>
          <p:cNvPr id="4" name="Picture 3"/>
          <p:cNvPicPr>
            <a:picLocks noChangeAspect="1"/>
          </p:cNvPicPr>
          <p:nvPr/>
        </p:nvPicPr>
        <p:blipFill>
          <a:blip r:embed="rId2"/>
          <a:stretch>
            <a:fillRect/>
          </a:stretch>
        </p:blipFill>
        <p:spPr>
          <a:xfrm>
            <a:off x="5691640" y="5219700"/>
            <a:ext cx="3340100" cy="1638300"/>
          </a:xfrm>
          <a:prstGeom prst="rect">
            <a:avLst/>
          </a:prstGeom>
        </p:spPr>
      </p:pic>
      <p:sp>
        <p:nvSpPr>
          <p:cNvPr id="5" name="TextBox 4"/>
          <p:cNvSpPr txBox="1"/>
          <p:nvPr/>
        </p:nvSpPr>
        <p:spPr>
          <a:xfrm>
            <a:off x="199039" y="5591598"/>
            <a:ext cx="4720097" cy="646331"/>
          </a:xfrm>
          <a:prstGeom prst="rect">
            <a:avLst/>
          </a:prstGeom>
          <a:noFill/>
        </p:spPr>
        <p:txBody>
          <a:bodyPr wrap="square" rtlCol="0">
            <a:spAutoFit/>
          </a:bodyPr>
          <a:lstStyle/>
          <a:p>
            <a:r>
              <a:rPr lang="en-US" dirty="0"/>
              <a:t>At the top of the help window, you can tell which package a function is included in. </a:t>
            </a:r>
          </a:p>
        </p:txBody>
      </p:sp>
    </p:spTree>
    <p:extLst>
      <p:ext uri="{BB962C8B-B14F-4D97-AF65-F5344CB8AC3E}">
        <p14:creationId xmlns:p14="http://schemas.microsoft.com/office/powerpoint/2010/main" val="9773518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Content Placeholder 2"/>
          <p:cNvSpPr>
            <a:spLocks noGrp="1"/>
          </p:cNvSpPr>
          <p:nvPr>
            <p:ph idx="1"/>
          </p:nvPr>
        </p:nvSpPr>
        <p:spPr/>
        <p:txBody>
          <a:bodyPr/>
          <a:lstStyle/>
          <a:p>
            <a:r>
              <a:rPr lang="en-US" dirty="0"/>
              <a:t>Packages are checked/monitored by the CRAN people. </a:t>
            </a:r>
          </a:p>
          <a:p>
            <a:pPr lvl="1"/>
            <a:r>
              <a:rPr lang="en-US" dirty="0"/>
              <a:t>That means there’s some oversight to them.</a:t>
            </a:r>
          </a:p>
          <a:p>
            <a:pPr lvl="1"/>
            <a:r>
              <a:rPr lang="en-US" dirty="0"/>
              <a:t>Many other types of functions can be downloaded from </a:t>
            </a:r>
            <a:r>
              <a:rPr lang="en-US" dirty="0" err="1"/>
              <a:t>GitHub</a:t>
            </a:r>
            <a:r>
              <a:rPr lang="en-US" dirty="0"/>
              <a:t>.</a:t>
            </a:r>
          </a:p>
          <a:p>
            <a:pPr lvl="2"/>
            <a:r>
              <a:rPr lang="en-US" dirty="0"/>
              <a:t>Use at your own risk.</a:t>
            </a:r>
          </a:p>
        </p:txBody>
      </p:sp>
    </p:spTree>
    <p:extLst>
      <p:ext uri="{BB962C8B-B14F-4D97-AF65-F5344CB8AC3E}">
        <p14:creationId xmlns:p14="http://schemas.microsoft.com/office/powerpoint/2010/main" val="801717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Content Placeholder 2"/>
          <p:cNvSpPr>
            <a:spLocks noGrp="1"/>
          </p:cNvSpPr>
          <p:nvPr>
            <p:ph idx="1"/>
          </p:nvPr>
        </p:nvSpPr>
        <p:spPr/>
        <p:txBody>
          <a:bodyPr/>
          <a:lstStyle/>
          <a:p>
            <a:r>
              <a:rPr lang="en-US" dirty="0"/>
              <a:t>Note: each time R updates, the packages sometimes come with it, sometimes they don</a:t>
            </a:r>
            <a:r>
              <a:rPr lang="fr-FR" dirty="0"/>
              <a:t>’</a:t>
            </a:r>
            <a:r>
              <a:rPr lang="en-US" dirty="0"/>
              <a:t>t.</a:t>
            </a:r>
          </a:p>
          <a:p>
            <a:pPr lvl="1"/>
            <a:r>
              <a:rPr lang="en-US" dirty="0"/>
              <a:t>If you are looking for a specific package, and it doesn’t want to install the normal way (next couple slides), but you know it exists </a:t>
            </a:r>
            <a:r>
              <a:rPr lang="en-US" dirty="0">
                <a:sym typeface="Wingdings"/>
              </a:rPr>
              <a:t> </a:t>
            </a:r>
            <a:r>
              <a:rPr lang="en-US" dirty="0" err="1">
                <a:sym typeface="Wingdings"/>
              </a:rPr>
              <a:t>google</a:t>
            </a:r>
            <a:r>
              <a:rPr lang="en-US" dirty="0">
                <a:sym typeface="Wingdings"/>
              </a:rPr>
              <a:t> it and get the TAR files.</a:t>
            </a:r>
          </a:p>
          <a:p>
            <a:pPr lvl="1"/>
            <a:r>
              <a:rPr lang="en-US" dirty="0">
                <a:sym typeface="Wingdings"/>
              </a:rPr>
              <a:t>You can install them from the TAR files. </a:t>
            </a:r>
            <a:endParaRPr lang="en-US" dirty="0"/>
          </a:p>
        </p:txBody>
      </p:sp>
    </p:spTree>
    <p:extLst>
      <p:ext uri="{BB962C8B-B14F-4D97-AF65-F5344CB8AC3E}">
        <p14:creationId xmlns:p14="http://schemas.microsoft.com/office/powerpoint/2010/main" val="10845039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Content Placeholder 2"/>
          <p:cNvSpPr>
            <a:spLocks noGrp="1"/>
          </p:cNvSpPr>
          <p:nvPr>
            <p:ph idx="1"/>
          </p:nvPr>
        </p:nvSpPr>
        <p:spPr/>
        <p:txBody>
          <a:bodyPr/>
          <a:lstStyle/>
          <a:p>
            <a:r>
              <a:rPr lang="en-US" dirty="0"/>
              <a:t>How to install:</a:t>
            </a:r>
          </a:p>
          <a:p>
            <a:pPr lvl="1"/>
            <a:r>
              <a:rPr lang="en-US" dirty="0"/>
              <a:t>Console: </a:t>
            </a:r>
            <a:r>
              <a:rPr lang="en-US" dirty="0" err="1"/>
              <a:t>install.packages</a:t>
            </a:r>
            <a:r>
              <a:rPr lang="en-US" dirty="0"/>
              <a:t>(“NAME OF PACKAGE”)</a:t>
            </a:r>
          </a:p>
          <a:p>
            <a:pPr lvl="1"/>
            <a:r>
              <a:rPr lang="en-US" dirty="0"/>
              <a:t>Let’s try it!</a:t>
            </a:r>
          </a:p>
          <a:p>
            <a:pPr lvl="2"/>
            <a:r>
              <a:rPr lang="en-US" dirty="0" err="1"/>
              <a:t>install.packages</a:t>
            </a:r>
            <a:r>
              <a:rPr lang="en-US" dirty="0"/>
              <a:t>(“car”)</a:t>
            </a:r>
          </a:p>
          <a:p>
            <a:pPr lvl="2"/>
            <a:r>
              <a:rPr lang="en-US" dirty="0"/>
              <a:t>Note: you have to be connected to the internet for packages to install. </a:t>
            </a:r>
          </a:p>
          <a:p>
            <a:endParaRPr lang="en-US" dirty="0"/>
          </a:p>
        </p:txBody>
      </p:sp>
    </p:spTree>
    <p:extLst>
      <p:ext uri="{BB962C8B-B14F-4D97-AF65-F5344CB8AC3E}">
        <p14:creationId xmlns:p14="http://schemas.microsoft.com/office/powerpoint/2010/main" val="2271253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Content Placeholder 2"/>
          <p:cNvSpPr>
            <a:spLocks noGrp="1"/>
          </p:cNvSpPr>
          <p:nvPr>
            <p:ph idx="1"/>
          </p:nvPr>
        </p:nvSpPr>
        <p:spPr/>
        <p:txBody>
          <a:bodyPr/>
          <a:lstStyle/>
          <a:p>
            <a:r>
              <a:rPr lang="en-US" dirty="0"/>
              <a:t>How to install:</a:t>
            </a:r>
          </a:p>
          <a:p>
            <a:pPr lvl="1"/>
            <a:r>
              <a:rPr lang="en-US" dirty="0"/>
              <a:t>Through RStudio </a:t>
            </a:r>
          </a:p>
          <a:p>
            <a:pPr lvl="1"/>
            <a:r>
              <a:rPr lang="en-US" dirty="0"/>
              <a:t>Click on packages, click on install. </a:t>
            </a:r>
          </a:p>
          <a:p>
            <a:pPr lvl="1"/>
            <a:r>
              <a:rPr lang="en-US" dirty="0"/>
              <a:t>Note: you can see here in this window what all you have installed, and if you click on them, you will load that help file (or click the check box to load them).  </a:t>
            </a:r>
          </a:p>
        </p:txBody>
      </p:sp>
      <p:pic>
        <p:nvPicPr>
          <p:cNvPr id="4" name="Picture 3"/>
          <p:cNvPicPr>
            <a:picLocks noChangeAspect="1"/>
          </p:cNvPicPr>
          <p:nvPr/>
        </p:nvPicPr>
        <p:blipFill>
          <a:blip r:embed="rId2"/>
          <a:stretch>
            <a:fillRect/>
          </a:stretch>
        </p:blipFill>
        <p:spPr>
          <a:xfrm>
            <a:off x="1358900" y="4914900"/>
            <a:ext cx="6413500" cy="1943100"/>
          </a:xfrm>
          <a:prstGeom prst="rect">
            <a:avLst/>
          </a:prstGeom>
        </p:spPr>
      </p:pic>
    </p:spTree>
    <p:extLst>
      <p:ext uri="{BB962C8B-B14F-4D97-AF65-F5344CB8AC3E}">
        <p14:creationId xmlns:p14="http://schemas.microsoft.com/office/powerpoint/2010/main" val="1950421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pic>
        <p:nvPicPr>
          <p:cNvPr id="4" name="Picture 3"/>
          <p:cNvPicPr>
            <a:picLocks noChangeAspect="1"/>
          </p:cNvPicPr>
          <p:nvPr/>
        </p:nvPicPr>
        <p:blipFill>
          <a:blip r:embed="rId2"/>
          <a:stretch>
            <a:fillRect/>
          </a:stretch>
        </p:blipFill>
        <p:spPr>
          <a:xfrm>
            <a:off x="1828800" y="1295400"/>
            <a:ext cx="5486400" cy="4254500"/>
          </a:xfrm>
          <a:prstGeom prst="rect">
            <a:avLst/>
          </a:prstGeom>
        </p:spPr>
      </p:pic>
      <p:sp>
        <p:nvSpPr>
          <p:cNvPr id="5" name="TextBox 4"/>
          <p:cNvSpPr txBox="1"/>
          <p:nvPr/>
        </p:nvSpPr>
        <p:spPr>
          <a:xfrm>
            <a:off x="418353" y="6155765"/>
            <a:ext cx="8009975" cy="369332"/>
          </a:xfrm>
          <a:prstGeom prst="rect">
            <a:avLst/>
          </a:prstGeom>
          <a:noFill/>
        </p:spPr>
        <p:txBody>
          <a:bodyPr wrap="none" rtlCol="0">
            <a:spAutoFit/>
          </a:bodyPr>
          <a:lstStyle/>
          <a:p>
            <a:r>
              <a:rPr lang="en-US" dirty="0"/>
              <a:t>Start typing the name of the package – a drop down will appear with all the options. </a:t>
            </a:r>
          </a:p>
        </p:txBody>
      </p:sp>
    </p:spTree>
    <p:extLst>
      <p:ext uri="{BB962C8B-B14F-4D97-AF65-F5344CB8AC3E}">
        <p14:creationId xmlns:p14="http://schemas.microsoft.com/office/powerpoint/2010/main" val="22402851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Content Placeholder 2"/>
          <p:cNvSpPr>
            <a:spLocks noGrp="1"/>
          </p:cNvSpPr>
          <p:nvPr>
            <p:ph idx="1"/>
          </p:nvPr>
        </p:nvSpPr>
        <p:spPr/>
        <p:txBody>
          <a:bodyPr/>
          <a:lstStyle/>
          <a:p>
            <a:r>
              <a:rPr lang="en-US" dirty="0"/>
              <a:t>Now it’s installed! Awesome!</a:t>
            </a:r>
          </a:p>
          <a:p>
            <a:r>
              <a:rPr lang="en-US" dirty="0"/>
              <a:t>That doesn’t mean that it </a:t>
            </a:r>
            <a:r>
              <a:rPr lang="en-US" i="1" dirty="0"/>
              <a:t>loads</a:t>
            </a:r>
            <a:r>
              <a:rPr lang="en-US" dirty="0"/>
              <a:t> every time.</a:t>
            </a:r>
          </a:p>
          <a:p>
            <a:pPr lvl="1"/>
            <a:r>
              <a:rPr lang="en-US" dirty="0"/>
              <a:t>Annoying!</a:t>
            </a:r>
          </a:p>
          <a:p>
            <a:pPr lvl="1"/>
            <a:r>
              <a:rPr lang="en-US" dirty="0"/>
              <a:t>But this saves computing power by not loading unless you need it.</a:t>
            </a:r>
          </a:p>
          <a:p>
            <a:pPr lvl="1"/>
            <a:r>
              <a:rPr lang="en-US" dirty="0"/>
              <a:t>You </a:t>
            </a:r>
            <a:r>
              <a:rPr lang="en-US" i="1" dirty="0"/>
              <a:t>will</a:t>
            </a:r>
            <a:r>
              <a:rPr lang="en-US" dirty="0"/>
              <a:t> run something without turning on the right package. It’s cool – all the cool kids do it. </a:t>
            </a:r>
          </a:p>
        </p:txBody>
      </p:sp>
    </p:spTree>
    <p:extLst>
      <p:ext uri="{BB962C8B-B14F-4D97-AF65-F5344CB8AC3E}">
        <p14:creationId xmlns:p14="http://schemas.microsoft.com/office/powerpoint/2010/main" val="37489412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Content Placeholder 2"/>
          <p:cNvSpPr>
            <a:spLocks noGrp="1"/>
          </p:cNvSpPr>
          <p:nvPr>
            <p:ph idx="1"/>
          </p:nvPr>
        </p:nvSpPr>
        <p:spPr/>
        <p:txBody>
          <a:bodyPr/>
          <a:lstStyle/>
          <a:p>
            <a:r>
              <a:rPr lang="en-US" dirty="0"/>
              <a:t>Packages are also called </a:t>
            </a:r>
            <a:r>
              <a:rPr lang="en-US" i="1" dirty="0"/>
              <a:t>libraries</a:t>
            </a:r>
            <a:r>
              <a:rPr lang="en-US" dirty="0"/>
              <a:t>.</a:t>
            </a:r>
          </a:p>
          <a:p>
            <a:r>
              <a:rPr lang="en-US" dirty="0"/>
              <a:t>You can load them two ways:</a:t>
            </a:r>
          </a:p>
          <a:p>
            <a:pPr lvl="1"/>
            <a:r>
              <a:rPr lang="en-US" dirty="0"/>
              <a:t>In the console: library(car) (look no “” this time).</a:t>
            </a:r>
          </a:p>
          <a:p>
            <a:pPr lvl="1"/>
            <a:r>
              <a:rPr lang="en-US" dirty="0"/>
              <a:t>In the packages window by clicking on the check box. </a:t>
            </a:r>
          </a:p>
        </p:txBody>
      </p:sp>
      <p:pic>
        <p:nvPicPr>
          <p:cNvPr id="4" name="Picture 3"/>
          <p:cNvPicPr>
            <a:picLocks noChangeAspect="1"/>
          </p:cNvPicPr>
          <p:nvPr/>
        </p:nvPicPr>
        <p:blipFill>
          <a:blip r:embed="rId2"/>
          <a:stretch>
            <a:fillRect/>
          </a:stretch>
        </p:blipFill>
        <p:spPr>
          <a:xfrm>
            <a:off x="151653" y="4332942"/>
            <a:ext cx="3060700" cy="1270000"/>
          </a:xfrm>
          <a:prstGeom prst="rect">
            <a:avLst/>
          </a:prstGeom>
        </p:spPr>
      </p:pic>
      <p:pic>
        <p:nvPicPr>
          <p:cNvPr id="5" name="Picture 4"/>
          <p:cNvPicPr>
            <a:picLocks noChangeAspect="1"/>
          </p:cNvPicPr>
          <p:nvPr/>
        </p:nvPicPr>
        <p:blipFill>
          <a:blip r:embed="rId3"/>
          <a:stretch>
            <a:fillRect/>
          </a:stretch>
        </p:blipFill>
        <p:spPr>
          <a:xfrm>
            <a:off x="-1" y="6112436"/>
            <a:ext cx="8830235" cy="521727"/>
          </a:xfrm>
          <a:prstGeom prst="rect">
            <a:avLst/>
          </a:prstGeom>
        </p:spPr>
      </p:pic>
    </p:spTree>
    <p:extLst>
      <p:ext uri="{BB962C8B-B14F-4D97-AF65-F5344CB8AC3E}">
        <p14:creationId xmlns:p14="http://schemas.microsoft.com/office/powerpoint/2010/main" val="4033034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Content Placeholder 2"/>
          <p:cNvSpPr>
            <a:spLocks noGrp="1"/>
          </p:cNvSpPr>
          <p:nvPr>
            <p:ph idx="1"/>
          </p:nvPr>
        </p:nvSpPr>
        <p:spPr/>
        <p:txBody>
          <a:bodyPr/>
          <a:lstStyle/>
          <a:p>
            <a:r>
              <a:rPr lang="en-US" dirty="0"/>
              <a:t>I suggest adding the code to your script to load the packages you need to save yourself the headache of trying to remember which ones were important. </a:t>
            </a:r>
          </a:p>
        </p:txBody>
      </p:sp>
    </p:spTree>
    <p:extLst>
      <p:ext uri="{BB962C8B-B14F-4D97-AF65-F5344CB8AC3E}">
        <p14:creationId xmlns:p14="http://schemas.microsoft.com/office/powerpoint/2010/main" val="20021208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Data files (like the </a:t>
            </a:r>
            <a:r>
              <a:rPr lang="en-US" dirty="0" err="1"/>
              <a:t>airquality</a:t>
            </a:r>
            <a:r>
              <a:rPr lang="en-US" dirty="0"/>
              <a:t> dataset) come with base R.</a:t>
            </a:r>
          </a:p>
          <a:p>
            <a:pPr lvl="1"/>
            <a:r>
              <a:rPr lang="en-US" dirty="0"/>
              <a:t>You don’t technically have to load them, but you can get them to appear in environment window by:</a:t>
            </a:r>
          </a:p>
          <a:p>
            <a:pPr lvl="1"/>
            <a:r>
              <a:rPr lang="en-US" dirty="0"/>
              <a:t>data(SET NAME)</a:t>
            </a:r>
          </a:p>
          <a:p>
            <a:pPr marL="0" indent="0">
              <a:buNone/>
            </a:pPr>
            <a:endParaRPr lang="en-US" dirty="0"/>
          </a:p>
        </p:txBody>
      </p:sp>
    </p:spTree>
    <p:extLst>
      <p:ext uri="{BB962C8B-B14F-4D97-AF65-F5344CB8AC3E}">
        <p14:creationId xmlns:p14="http://schemas.microsoft.com/office/powerpoint/2010/main" val="3434086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580995"/>
            <a:ext cx="8978900" cy="5829300"/>
          </a:xfrm>
          <a:prstGeom prst="rect">
            <a:avLst/>
          </a:prstGeom>
        </p:spPr>
      </p:pic>
      <p:sp>
        <p:nvSpPr>
          <p:cNvPr id="3" name="TextBox 2"/>
          <p:cNvSpPr txBox="1"/>
          <p:nvPr/>
        </p:nvSpPr>
        <p:spPr>
          <a:xfrm>
            <a:off x="189778" y="109470"/>
            <a:ext cx="2046090" cy="369332"/>
          </a:xfrm>
          <a:prstGeom prst="rect">
            <a:avLst/>
          </a:prstGeom>
          <a:noFill/>
        </p:spPr>
        <p:txBody>
          <a:bodyPr wrap="none" rtlCol="0">
            <a:spAutoFit/>
          </a:bodyPr>
          <a:lstStyle/>
          <a:p>
            <a:r>
              <a:rPr lang="en-US" dirty="0"/>
              <a:t>Bottom left window</a:t>
            </a:r>
          </a:p>
        </p:txBody>
      </p:sp>
    </p:spTree>
    <p:extLst>
      <p:ext uri="{BB962C8B-B14F-4D97-AF65-F5344CB8AC3E}">
        <p14:creationId xmlns:p14="http://schemas.microsoft.com/office/powerpoint/2010/main" val="3444181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If you want to see what’s available, type data()</a:t>
            </a:r>
          </a:p>
          <a:p>
            <a:r>
              <a:rPr lang="en-US" dirty="0"/>
              <a:t>Use the help(DATA SET NAME) or ?DATA SET NAME to see what is included/is part of the data set. </a:t>
            </a:r>
          </a:p>
        </p:txBody>
      </p:sp>
    </p:spTree>
    <p:extLst>
      <p:ext uri="{BB962C8B-B14F-4D97-AF65-F5344CB8AC3E}">
        <p14:creationId xmlns:p14="http://schemas.microsoft.com/office/powerpoint/2010/main" val="25880494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sym typeface="Wingdings"/>
              </a:rPr>
              <a:t>RStudio can give you somewhat of a visual.</a:t>
            </a:r>
          </a:p>
          <a:p>
            <a:pPr lvl="1"/>
            <a:r>
              <a:rPr lang="en-US" dirty="0">
                <a:sym typeface="Wingdings"/>
              </a:rPr>
              <a:t>Type View(</a:t>
            </a:r>
            <a:r>
              <a:rPr lang="en-US" dirty="0" err="1">
                <a:sym typeface="Wingdings"/>
              </a:rPr>
              <a:t>airquality</a:t>
            </a:r>
            <a:r>
              <a:rPr lang="en-US" dirty="0">
                <a:sym typeface="Wingdings"/>
              </a:rPr>
              <a:t>) to get a visual (note V is capital)</a:t>
            </a:r>
          </a:p>
          <a:p>
            <a:pPr lvl="1"/>
            <a:r>
              <a:rPr lang="en-US" dirty="0">
                <a:sym typeface="Wingdings"/>
              </a:rPr>
              <a:t>Or click on it in environment window</a:t>
            </a:r>
          </a:p>
        </p:txBody>
      </p:sp>
      <p:pic>
        <p:nvPicPr>
          <p:cNvPr id="4" name="Picture 3"/>
          <p:cNvPicPr>
            <a:picLocks noChangeAspect="1"/>
          </p:cNvPicPr>
          <p:nvPr/>
        </p:nvPicPr>
        <p:blipFill>
          <a:blip r:embed="rId2"/>
          <a:stretch>
            <a:fillRect/>
          </a:stretch>
        </p:blipFill>
        <p:spPr>
          <a:xfrm>
            <a:off x="4813300" y="4546600"/>
            <a:ext cx="4330700" cy="2235200"/>
          </a:xfrm>
          <a:prstGeom prst="rect">
            <a:avLst/>
          </a:prstGeom>
        </p:spPr>
      </p:pic>
    </p:spTree>
    <p:extLst>
      <p:ext uri="{BB962C8B-B14F-4D97-AF65-F5344CB8AC3E}">
        <p14:creationId xmlns:p14="http://schemas.microsoft.com/office/powerpoint/2010/main" val="36230019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You can import all types of files, including SPSS files. </a:t>
            </a:r>
          </a:p>
          <a:p>
            <a:pPr lvl="1"/>
            <a:r>
              <a:rPr lang="en-US" dirty="0"/>
              <a:t>I find .</a:t>
            </a:r>
            <a:r>
              <a:rPr lang="en-US" dirty="0" err="1"/>
              <a:t>csv</a:t>
            </a:r>
            <a:r>
              <a:rPr lang="en-US" dirty="0"/>
              <a:t> easiest but that’s me.</a:t>
            </a:r>
          </a:p>
          <a:p>
            <a:pPr lvl="1"/>
            <a:r>
              <a:rPr lang="en-US" dirty="0"/>
              <a:t>You can do .txt with any separator (comma, space, tab)</a:t>
            </a:r>
          </a:p>
          <a:p>
            <a:pPr lvl="1"/>
            <a:endParaRPr lang="en-US" dirty="0"/>
          </a:p>
          <a:p>
            <a:endParaRPr lang="en-US" dirty="0"/>
          </a:p>
        </p:txBody>
      </p:sp>
    </p:spTree>
    <p:extLst>
      <p:ext uri="{BB962C8B-B14F-4D97-AF65-F5344CB8AC3E}">
        <p14:creationId xmlns:p14="http://schemas.microsoft.com/office/powerpoint/2010/main" val="16324345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a:xfrm>
            <a:off x="457200" y="1600200"/>
            <a:ext cx="4850512" cy="4846727"/>
          </a:xfrm>
        </p:spPr>
        <p:txBody>
          <a:bodyPr/>
          <a:lstStyle/>
          <a:p>
            <a:r>
              <a:rPr lang="en-US" dirty="0"/>
              <a:t>Import from </a:t>
            </a:r>
            <a:r>
              <a:rPr lang="en-US" dirty="0" err="1"/>
              <a:t>Rstudio</a:t>
            </a:r>
            <a:r>
              <a:rPr lang="en-US" dirty="0"/>
              <a:t> </a:t>
            </a:r>
          </a:p>
          <a:p>
            <a:pPr lvl="1"/>
            <a:r>
              <a:rPr lang="en-US" dirty="0"/>
              <a:t>Pick your file and click open</a:t>
            </a:r>
          </a:p>
          <a:p>
            <a:pPr lvl="1"/>
            <a:endParaRPr lang="en-US" dirty="0"/>
          </a:p>
          <a:p>
            <a:endParaRPr lang="en-US" dirty="0"/>
          </a:p>
        </p:txBody>
      </p:sp>
      <p:pic>
        <p:nvPicPr>
          <p:cNvPr id="4" name="Picture 3"/>
          <p:cNvPicPr>
            <a:picLocks noChangeAspect="1"/>
          </p:cNvPicPr>
          <p:nvPr/>
        </p:nvPicPr>
        <p:blipFill>
          <a:blip r:embed="rId2"/>
          <a:stretch>
            <a:fillRect/>
          </a:stretch>
        </p:blipFill>
        <p:spPr>
          <a:xfrm>
            <a:off x="4988956" y="1600199"/>
            <a:ext cx="3701334" cy="2160507"/>
          </a:xfrm>
          <a:prstGeom prst="rect">
            <a:avLst/>
          </a:prstGeom>
        </p:spPr>
      </p:pic>
      <p:pic>
        <p:nvPicPr>
          <p:cNvPr id="5" name="Picture 4"/>
          <p:cNvPicPr>
            <a:picLocks noChangeAspect="1"/>
          </p:cNvPicPr>
          <p:nvPr/>
        </p:nvPicPr>
        <p:blipFill>
          <a:blip r:embed="rId3"/>
          <a:stretch>
            <a:fillRect/>
          </a:stretch>
        </p:blipFill>
        <p:spPr>
          <a:xfrm>
            <a:off x="4744736" y="3843427"/>
            <a:ext cx="4114800" cy="2603500"/>
          </a:xfrm>
          <a:prstGeom prst="rect">
            <a:avLst/>
          </a:prstGeom>
        </p:spPr>
      </p:pic>
    </p:spTree>
    <p:extLst>
      <p:ext uri="{BB962C8B-B14F-4D97-AF65-F5344CB8AC3E}">
        <p14:creationId xmlns:p14="http://schemas.microsoft.com/office/powerpoint/2010/main" val="1149009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Working with Files</a:t>
            </a:r>
          </a:p>
        </p:txBody>
      </p:sp>
      <p:pic>
        <p:nvPicPr>
          <p:cNvPr id="4" name="Picture 3"/>
          <p:cNvPicPr>
            <a:picLocks noChangeAspect="1"/>
          </p:cNvPicPr>
          <p:nvPr/>
        </p:nvPicPr>
        <p:blipFill>
          <a:blip r:embed="rId2"/>
          <a:stretch>
            <a:fillRect/>
          </a:stretch>
        </p:blipFill>
        <p:spPr>
          <a:xfrm>
            <a:off x="0" y="12700"/>
            <a:ext cx="9144000" cy="6831315"/>
          </a:xfrm>
          <a:prstGeom prst="rect">
            <a:avLst/>
          </a:prstGeom>
        </p:spPr>
      </p:pic>
    </p:spTree>
    <p:extLst>
      <p:ext uri="{BB962C8B-B14F-4D97-AF65-F5344CB8AC3E}">
        <p14:creationId xmlns:p14="http://schemas.microsoft.com/office/powerpoint/2010/main" val="42328052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Working with Files</a:t>
            </a:r>
          </a:p>
        </p:txBody>
      </p:sp>
      <p:sp>
        <p:nvSpPr>
          <p:cNvPr id="6" name="Content Placeholder 5"/>
          <p:cNvSpPr>
            <a:spLocks noGrp="1"/>
          </p:cNvSpPr>
          <p:nvPr>
            <p:ph idx="1"/>
          </p:nvPr>
        </p:nvSpPr>
        <p:spPr/>
        <p:txBody>
          <a:bodyPr/>
          <a:lstStyle/>
          <a:p>
            <a:r>
              <a:rPr lang="en-US" dirty="0"/>
              <a:t>This process is the same as:</a:t>
            </a:r>
          </a:p>
          <a:p>
            <a:pPr lvl="1"/>
            <a:r>
              <a:rPr lang="en-US" dirty="0" err="1"/>
              <a:t>real_words</a:t>
            </a:r>
            <a:r>
              <a:rPr lang="en-US" dirty="0"/>
              <a:t> &lt;- </a:t>
            </a:r>
            <a:r>
              <a:rPr lang="en-US" dirty="0" err="1"/>
              <a:t>read.csv</a:t>
            </a:r>
            <a:r>
              <a:rPr lang="en-US" dirty="0"/>
              <a:t>(”FILE NAME")</a:t>
            </a:r>
          </a:p>
          <a:p>
            <a:pPr lvl="1"/>
            <a:r>
              <a:rPr lang="en-US" dirty="0"/>
              <a:t>The </a:t>
            </a:r>
            <a:r>
              <a:rPr lang="en-US" dirty="0" err="1"/>
              <a:t>read.csv</a:t>
            </a:r>
            <a:r>
              <a:rPr lang="en-US" dirty="0"/>
              <a:t> function – which has a lot more settings, but this process make it easy to start working with files. </a:t>
            </a:r>
          </a:p>
        </p:txBody>
      </p:sp>
    </p:spTree>
    <p:extLst>
      <p:ext uri="{BB962C8B-B14F-4D97-AF65-F5344CB8AC3E}">
        <p14:creationId xmlns:p14="http://schemas.microsoft.com/office/powerpoint/2010/main" val="3404059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You can also use the </a:t>
            </a:r>
            <a:r>
              <a:rPr lang="en-US" dirty="0" err="1"/>
              <a:t>read.table</a:t>
            </a:r>
            <a:r>
              <a:rPr lang="en-US" dirty="0"/>
              <a:t> function – which reads more than just </a:t>
            </a:r>
            <a:r>
              <a:rPr lang="en-US" dirty="0" err="1"/>
              <a:t>csv</a:t>
            </a:r>
            <a:r>
              <a:rPr lang="en-US" dirty="0"/>
              <a:t> files, allows you more flexibility in how you import the files.</a:t>
            </a:r>
          </a:p>
        </p:txBody>
      </p:sp>
    </p:spTree>
    <p:extLst>
      <p:ext uri="{BB962C8B-B14F-4D97-AF65-F5344CB8AC3E}">
        <p14:creationId xmlns:p14="http://schemas.microsoft.com/office/powerpoint/2010/main" val="37027966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 </a:t>
            </a:r>
          </a:p>
        </p:txBody>
      </p:sp>
      <p:sp>
        <p:nvSpPr>
          <p:cNvPr id="3" name="Content Placeholder 2"/>
          <p:cNvSpPr>
            <a:spLocks noGrp="1"/>
          </p:cNvSpPr>
          <p:nvPr>
            <p:ph idx="1"/>
          </p:nvPr>
        </p:nvSpPr>
        <p:spPr/>
        <p:txBody>
          <a:bodyPr>
            <a:normAutofit/>
          </a:bodyPr>
          <a:lstStyle/>
          <a:p>
            <a:r>
              <a:rPr lang="en-US" dirty="0"/>
              <a:t>Importing SPSS files. </a:t>
            </a:r>
          </a:p>
          <a:p>
            <a:pPr lvl="1"/>
            <a:r>
              <a:rPr lang="en-US" dirty="0"/>
              <a:t>You need the haven package.</a:t>
            </a:r>
          </a:p>
          <a:p>
            <a:r>
              <a:rPr lang="en-US" dirty="0" err="1"/>
              <a:t>read_spss</a:t>
            </a:r>
            <a:r>
              <a:rPr lang="en-US" dirty="0"/>
              <a:t>(“</a:t>
            </a:r>
            <a:r>
              <a:rPr lang="en-US" dirty="0" err="1"/>
              <a:t>nameoffile.sav</a:t>
            </a:r>
            <a:r>
              <a:rPr lang="en-US" dirty="0"/>
              <a:t>”)</a:t>
            </a:r>
          </a:p>
          <a:p>
            <a:r>
              <a:rPr lang="en-US" dirty="0" err="1"/>
              <a:t>read_sav</a:t>
            </a:r>
            <a:r>
              <a:rPr lang="en-US" dirty="0"/>
              <a:t>(“</a:t>
            </a:r>
            <a:r>
              <a:rPr lang="en-US" dirty="0" err="1"/>
              <a:t>nameoffile.sav</a:t>
            </a:r>
            <a:r>
              <a:rPr lang="en-US" dirty="0"/>
              <a:t>”)</a:t>
            </a:r>
          </a:p>
        </p:txBody>
      </p:sp>
    </p:spTree>
    <p:extLst>
      <p:ext uri="{BB962C8B-B14F-4D97-AF65-F5344CB8AC3E}">
        <p14:creationId xmlns:p14="http://schemas.microsoft.com/office/powerpoint/2010/main" val="19793100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All of these options will import your data set as a data frame.</a:t>
            </a:r>
          </a:p>
        </p:txBody>
      </p:sp>
    </p:spTree>
    <p:extLst>
      <p:ext uri="{BB962C8B-B14F-4D97-AF65-F5344CB8AC3E}">
        <p14:creationId xmlns:p14="http://schemas.microsoft.com/office/powerpoint/2010/main" val="18992203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 </a:t>
            </a:r>
          </a:p>
        </p:txBody>
      </p:sp>
      <p:sp>
        <p:nvSpPr>
          <p:cNvPr id="3" name="Content Placeholder 2"/>
          <p:cNvSpPr>
            <a:spLocks noGrp="1"/>
          </p:cNvSpPr>
          <p:nvPr>
            <p:ph idx="1"/>
          </p:nvPr>
        </p:nvSpPr>
        <p:spPr/>
        <p:txBody>
          <a:bodyPr/>
          <a:lstStyle/>
          <a:p>
            <a:r>
              <a:rPr lang="en-US" dirty="0"/>
              <a:t>Clear the workspace</a:t>
            </a:r>
          </a:p>
          <a:p>
            <a:pPr lvl="1"/>
            <a:r>
              <a:rPr lang="en-US" dirty="0"/>
              <a:t>You don’t have to do this, but it helps if you want to start over. Click on the broom in the environment window. </a:t>
            </a:r>
          </a:p>
          <a:p>
            <a:pPr lvl="1"/>
            <a:r>
              <a:rPr lang="en-US" dirty="0" err="1"/>
              <a:t>rm</a:t>
            </a:r>
            <a:r>
              <a:rPr lang="en-US" dirty="0"/>
              <a:t>() and remove() functions do the same thing, but you have to type the object names. </a:t>
            </a:r>
          </a:p>
        </p:txBody>
      </p:sp>
      <p:pic>
        <p:nvPicPr>
          <p:cNvPr id="4" name="Picture 3"/>
          <p:cNvPicPr>
            <a:picLocks noChangeAspect="1"/>
          </p:cNvPicPr>
          <p:nvPr/>
        </p:nvPicPr>
        <p:blipFill>
          <a:blip r:embed="rId2"/>
          <a:stretch>
            <a:fillRect/>
          </a:stretch>
        </p:blipFill>
        <p:spPr>
          <a:xfrm>
            <a:off x="876300" y="4614396"/>
            <a:ext cx="7378700" cy="2057400"/>
          </a:xfrm>
          <a:prstGeom prst="rect">
            <a:avLst/>
          </a:prstGeom>
        </p:spPr>
      </p:pic>
    </p:spTree>
    <p:extLst>
      <p:ext uri="{BB962C8B-B14F-4D97-AF65-F5344CB8AC3E}">
        <p14:creationId xmlns:p14="http://schemas.microsoft.com/office/powerpoint/2010/main" val="1069124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529</TotalTime>
  <Words>4067</Words>
  <Application>Microsoft Macintosh PowerPoint</Application>
  <PresentationFormat>On-screen Show (4:3)</PresentationFormat>
  <Paragraphs>494</Paragraphs>
  <Slides>119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119</vt:i4>
      </vt:variant>
    </vt:vector>
  </HeadingPairs>
  <TitlesOfParts>
    <vt:vector size="123" baseType="lpstr">
      <vt:lpstr>Arial</vt:lpstr>
      <vt:lpstr>Calibri</vt:lpstr>
      <vt:lpstr>Wingdings</vt:lpstr>
      <vt:lpstr>Office Theme</vt:lpstr>
      <vt:lpstr>Introduction to R</vt:lpstr>
      <vt:lpstr>First Note:</vt:lpstr>
      <vt:lpstr>Get R</vt:lpstr>
      <vt:lpstr>PowerPoint Presentation</vt:lpstr>
      <vt:lpstr>Get RStudio</vt:lpstr>
      <vt:lpstr>PowerPoint Presentation</vt:lpstr>
      <vt:lpstr>PowerPoint Presentation</vt:lpstr>
      <vt:lpstr>PowerPoint Presentation</vt:lpstr>
      <vt:lpstr>PowerPoint Presentation</vt:lpstr>
      <vt:lpstr>PowerPoint Presentation</vt:lpstr>
      <vt:lpstr>Commands</vt:lpstr>
      <vt:lpstr>Commands</vt:lpstr>
      <vt:lpstr>Commands</vt:lpstr>
      <vt:lpstr>Commands</vt:lpstr>
      <vt:lpstr>Commands</vt:lpstr>
      <vt:lpstr>Commands</vt:lpstr>
      <vt:lpstr>Commands</vt:lpstr>
      <vt:lpstr>Commands</vt:lpstr>
      <vt:lpstr>Commands</vt:lpstr>
      <vt:lpstr>Commands</vt:lpstr>
      <vt:lpstr>Commands</vt:lpstr>
      <vt:lpstr>Object Types </vt:lpstr>
      <vt:lpstr>Object Types</vt:lpstr>
      <vt:lpstr>Object Types</vt:lpstr>
      <vt:lpstr>Object Types</vt:lpstr>
      <vt:lpstr>Object Types</vt:lpstr>
      <vt:lpstr>Object Types</vt:lpstr>
      <vt:lpstr>Object Types</vt:lpstr>
      <vt:lpstr>Object Types</vt:lpstr>
      <vt:lpstr>Object Types</vt:lpstr>
      <vt:lpstr>Object Types</vt:lpstr>
      <vt:lpstr>PowerPoint Presentation</vt:lpstr>
      <vt:lpstr>PowerPoint Presentation</vt:lpstr>
      <vt:lpstr>PowerPoint Presentation</vt:lpstr>
      <vt:lpstr>PowerPoint Presentation</vt:lpstr>
      <vt:lpstr>Object Types</vt:lpstr>
      <vt:lpstr>Object Types</vt:lpstr>
      <vt:lpstr>PowerPoint Presentation</vt:lpstr>
      <vt:lpstr>Object Types</vt:lpstr>
      <vt:lpstr>Object Types</vt:lpstr>
      <vt:lpstr>Object Types</vt:lpstr>
      <vt:lpstr>Object Types</vt:lpstr>
      <vt:lpstr>Object Types</vt:lpstr>
      <vt:lpstr>Object Types</vt:lpstr>
      <vt:lpstr>Object Types</vt:lpstr>
      <vt:lpstr>Object Types</vt:lpstr>
      <vt:lpstr>Object Types</vt:lpstr>
      <vt:lpstr>Object Types</vt:lpstr>
      <vt:lpstr>PowerPoint Presentation</vt:lpstr>
      <vt:lpstr>Object Types</vt:lpstr>
      <vt:lpstr>Object Types</vt:lpstr>
      <vt:lpstr>PowerPoint Presentation</vt:lpstr>
      <vt:lpstr>PowerPoint Presentation</vt:lpstr>
      <vt:lpstr>Object Types</vt:lpstr>
      <vt:lpstr>Object Types</vt:lpstr>
      <vt:lpstr>Object Types</vt:lpstr>
      <vt:lpstr>Object Types</vt:lpstr>
      <vt:lpstr>Object Types</vt:lpstr>
      <vt:lpstr>Object Types</vt:lpstr>
      <vt:lpstr>Object Types</vt:lpstr>
      <vt:lpstr>Subsetting</vt:lpstr>
      <vt:lpstr>Subsetting</vt:lpstr>
      <vt:lpstr>Subsetting</vt:lpstr>
      <vt:lpstr>Subsetting</vt:lpstr>
      <vt:lpstr>Subsetting</vt:lpstr>
      <vt:lpstr>Subsetting</vt:lpstr>
      <vt:lpstr>Subsetting</vt:lpstr>
      <vt:lpstr>Subsetting</vt:lpstr>
      <vt:lpstr>Subsetting</vt:lpstr>
      <vt:lpstr>Missing Values</vt:lpstr>
      <vt:lpstr>Missing Values</vt:lpstr>
      <vt:lpstr>Missing Values</vt:lpstr>
      <vt:lpstr>Missing Values</vt:lpstr>
      <vt:lpstr>Missing Values</vt:lpstr>
      <vt:lpstr>Missing Values</vt:lpstr>
      <vt:lpstr>Working Directory</vt:lpstr>
      <vt:lpstr>Working Directory </vt:lpstr>
      <vt:lpstr>Working Directory </vt:lpstr>
      <vt:lpstr>Working Directory </vt:lpstr>
      <vt:lpstr>Packages</vt:lpstr>
      <vt:lpstr>Packages</vt:lpstr>
      <vt:lpstr>Packages</vt:lpstr>
      <vt:lpstr>Packages</vt:lpstr>
      <vt:lpstr>Packages</vt:lpstr>
      <vt:lpstr>Packages</vt:lpstr>
      <vt:lpstr>Packages</vt:lpstr>
      <vt:lpstr>Packages</vt:lpstr>
      <vt:lpstr>Packages</vt:lpstr>
      <vt:lpstr>Working with Files</vt:lpstr>
      <vt:lpstr>Working with Files</vt:lpstr>
      <vt:lpstr>Working with Files</vt:lpstr>
      <vt:lpstr>Working with Files</vt:lpstr>
      <vt:lpstr>Working with Files</vt:lpstr>
      <vt:lpstr>Working with Files</vt:lpstr>
      <vt:lpstr>Working with Files</vt:lpstr>
      <vt:lpstr>Working with Files</vt:lpstr>
      <vt:lpstr>Working with Files </vt:lpstr>
      <vt:lpstr>Working with Files</vt:lpstr>
      <vt:lpstr>Working with Files </vt:lpstr>
      <vt:lpstr>Functions</vt:lpstr>
      <vt:lpstr>Functions</vt:lpstr>
      <vt:lpstr>Functions</vt:lpstr>
      <vt:lpstr>Functions</vt:lpstr>
      <vt:lpstr>Functions</vt:lpstr>
      <vt:lpstr>Functions</vt:lpstr>
      <vt:lpstr>Functions</vt:lpstr>
      <vt:lpstr>Functions</vt:lpstr>
      <vt:lpstr>Table Function</vt:lpstr>
      <vt:lpstr>Histogram Function (hist)</vt:lpstr>
      <vt:lpstr>PowerPoint Presentation</vt:lpstr>
      <vt:lpstr>Summary Function</vt:lpstr>
      <vt:lpstr>Summary Function</vt:lpstr>
      <vt:lpstr>Summary Function</vt:lpstr>
      <vt:lpstr>Descriptives</vt:lpstr>
      <vt:lpstr>Descriptives</vt:lpstr>
      <vt:lpstr>Descriptives</vt:lpstr>
      <vt:lpstr>Descriptives</vt:lpstr>
      <vt:lpstr>Descriptives</vt:lpstr>
      <vt:lpstr>Rescoring Functions</vt:lpstr>
    </vt:vector>
  </TitlesOfParts>
  <Company>Missouri State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dc:title>
  <dc:creator>Erin Buchanan</dc:creator>
  <cp:lastModifiedBy>Buchanan, Erin M</cp:lastModifiedBy>
  <cp:revision>115</cp:revision>
  <dcterms:created xsi:type="dcterms:W3CDTF">2015-06-07T03:42:17Z</dcterms:created>
  <dcterms:modified xsi:type="dcterms:W3CDTF">2018-11-05T20:04:14Z</dcterms:modified>
</cp:coreProperties>
</file>